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64" r:id="rId2"/>
    <p:sldId id="256" r:id="rId3"/>
    <p:sldId id="258" r:id="rId4"/>
    <p:sldId id="265" r:id="rId5"/>
    <p:sldId id="267" r:id="rId6"/>
  </p:sldIdLst>
  <p:sldSz cx="12192000" cy="6858000"/>
  <p:notesSz cx="6745288" cy="988218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2588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21113" y="0"/>
            <a:ext cx="2922587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6E51CE-B967-4BF3-9E24-D2624F17E4A0}" type="datetimeFigureOut">
              <a:rPr lang="en-GB" smtClean="0"/>
              <a:t>02/10/2020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07988" y="1235075"/>
            <a:ext cx="5929312" cy="33353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4688" y="4756150"/>
            <a:ext cx="5395912" cy="389096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86888"/>
            <a:ext cx="2922588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21113" y="9386888"/>
            <a:ext cx="2922587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E482CEA-F5BF-4A62-97AF-3021DA7431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806773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1210D9-AA52-4F20-8315-A16DD4246C97}" type="slidenum">
              <a:rPr lang="en-GB" smtClean="0"/>
              <a:pPr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466738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8F6CE82D-7B10-49FD-B125-8FD98ACCB7B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2F2042A6-C8A0-490B-ADBC-3947BB8C4E1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98FE174D-A88C-429E-90FD-9A34A6C0AC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EC03EB-DB28-4BAD-A5C6-D43DEA58E041}" type="datetimeFigureOut">
              <a:rPr lang="en-GB" smtClean="0"/>
              <a:pPr/>
              <a:t>02/10/2020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9C4D1A44-51F5-4E7D-8D57-AB042355A1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9684FFC8-2173-4DF2-87A9-91A0EEEAC2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240A11-CECA-4CFD-9DFA-91BE14DD77C0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852313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AB707154-F4D4-4BD6-A7E3-64BE44D0F1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="" xmlns:a16="http://schemas.microsoft.com/office/drawing/2014/main" id="{259C6A30-FCF9-4277-897D-4CBF17B3610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DF3F1295-1CB4-40B0-A0A4-9D7BD30601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EC03EB-DB28-4BAD-A5C6-D43DEA58E041}" type="datetimeFigureOut">
              <a:rPr lang="en-GB" smtClean="0"/>
              <a:pPr/>
              <a:t>02/10/2020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47B5016D-EF20-49CC-825A-3CAFC486D6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1DF7FB16-A54A-49A0-9924-17F7E72ADB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240A11-CECA-4CFD-9DFA-91BE14DD77C0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067214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="" xmlns:a16="http://schemas.microsoft.com/office/drawing/2014/main" id="{8AB91F07-8495-457C-9A10-4FF28CB61E8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="" xmlns:a16="http://schemas.microsoft.com/office/drawing/2014/main" id="{C96AB94E-B400-4A50-AFB1-1C7AE7F4168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A3BDF179-6650-40E9-BFA5-99E7DC9E69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EC03EB-DB28-4BAD-A5C6-D43DEA58E041}" type="datetimeFigureOut">
              <a:rPr lang="en-GB" smtClean="0"/>
              <a:pPr/>
              <a:t>02/10/2020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96EDD058-9069-4767-90B4-5B70818473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4390F3AA-F47C-453A-8EF8-6E7EEB8978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240A11-CECA-4CFD-9DFA-91BE14DD77C0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223803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B8226004-84E4-4A44-B4C9-641DF5FB95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8387B0DC-3879-480A-9637-A26FA71E9D4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467B97EB-79E6-4BDC-8E7B-2333394946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EC03EB-DB28-4BAD-A5C6-D43DEA58E041}" type="datetimeFigureOut">
              <a:rPr lang="en-GB" smtClean="0"/>
              <a:pPr/>
              <a:t>02/10/2020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7A357D41-31FE-4C10-87F3-B9C296945D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3C8F37DE-18BB-4251-95FB-A2127711DB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240A11-CECA-4CFD-9DFA-91BE14DD77C0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513009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59711EA2-4DFC-4189-BFF1-5AA564188E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C59771AF-1543-4F7C-8EDC-BEA5C15263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167E4927-3534-4932-9128-2C2847C31F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EC03EB-DB28-4BAD-A5C6-D43DEA58E041}" type="datetimeFigureOut">
              <a:rPr lang="en-GB" smtClean="0"/>
              <a:pPr/>
              <a:t>02/10/2020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401932E6-3247-486D-AD06-2BCEB3A9D1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EA13F40C-BE8E-41C3-8248-DC4AF9B350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240A11-CECA-4CFD-9DFA-91BE14DD77C0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69978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9A04ACBB-987D-4512-8A3C-84C1C51914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8E4544A6-EF0A-4F12-82E6-D634CAD5FB0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16CDA1AF-15F2-42CD-B251-D3B02CDAE40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EE7FAC01-8CFF-4C17-A6F6-6F405AE06A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EC03EB-DB28-4BAD-A5C6-D43DEA58E041}" type="datetimeFigureOut">
              <a:rPr lang="en-GB" smtClean="0"/>
              <a:pPr/>
              <a:t>02/10/2020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1B6F9768-9EAB-48BF-B9D0-C9D4E1C434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79127D87-4A5A-49CD-8DF5-6C32335A31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240A11-CECA-4CFD-9DFA-91BE14DD77C0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961171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F4014ED9-4410-49D6-8CB4-B24307E8FB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86EF59BF-C03F-40D2-86DC-465006ACD04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A6CC1C47-B7D9-45B6-989E-312D39D6C80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="" xmlns:a16="http://schemas.microsoft.com/office/drawing/2014/main" id="{B8BDAEEE-0A70-46A9-9212-D6D519B9D5E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="" xmlns:a16="http://schemas.microsoft.com/office/drawing/2014/main" id="{35C7CC49-0BD0-49E4-94F8-7DE5C9EFF21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="" xmlns:a16="http://schemas.microsoft.com/office/drawing/2014/main" id="{804BD999-D5E9-425C-9D47-A1782B615B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EC03EB-DB28-4BAD-A5C6-D43DEA58E041}" type="datetimeFigureOut">
              <a:rPr lang="en-GB" smtClean="0"/>
              <a:pPr/>
              <a:t>02/10/2020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="" xmlns:a16="http://schemas.microsoft.com/office/drawing/2014/main" id="{49514671-285D-437E-A14E-A8677C8210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="" xmlns:a16="http://schemas.microsoft.com/office/drawing/2014/main" id="{52D98AA6-3E07-4EE7-88F6-4244E171AD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240A11-CECA-4CFD-9DFA-91BE14DD77C0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460031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46CC635D-377E-4F5F-A665-80391EF3EE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="" xmlns:a16="http://schemas.microsoft.com/office/drawing/2014/main" id="{DAD05423-67D2-442A-B34F-3D9D4982E0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EC03EB-DB28-4BAD-A5C6-D43DEA58E041}" type="datetimeFigureOut">
              <a:rPr lang="en-GB" smtClean="0"/>
              <a:pPr/>
              <a:t>02/10/2020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="" xmlns:a16="http://schemas.microsoft.com/office/drawing/2014/main" id="{60757856-F71B-408A-B8A8-DE0482B3B3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="" xmlns:a16="http://schemas.microsoft.com/office/drawing/2014/main" id="{C3FC4EA0-12DE-41CD-8EA7-2BC7618DB8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240A11-CECA-4CFD-9DFA-91BE14DD77C0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711317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="" xmlns:a16="http://schemas.microsoft.com/office/drawing/2014/main" id="{44FCDA16-CA78-49B8-A222-4E11DCCF32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EC03EB-DB28-4BAD-A5C6-D43DEA58E041}" type="datetimeFigureOut">
              <a:rPr lang="en-GB" smtClean="0"/>
              <a:pPr/>
              <a:t>02/10/2020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="" xmlns:a16="http://schemas.microsoft.com/office/drawing/2014/main" id="{08FC2B5E-CCAB-4845-9D0E-76BE6CB49F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E11D5D04-73D0-4517-B9B1-D363E378DE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240A11-CECA-4CFD-9DFA-91BE14DD77C0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743587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914498C8-54F4-46F9-80A6-9323E0E031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76EF83E9-4B29-47E9-8DF1-74DA4B986B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B5CCD9D1-A470-4EA6-8C32-48E9388B8E3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F42E2AF0-3CFE-4B23-B299-9FBA163E6B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EC03EB-DB28-4BAD-A5C6-D43DEA58E041}" type="datetimeFigureOut">
              <a:rPr lang="en-GB" smtClean="0"/>
              <a:pPr/>
              <a:t>02/10/2020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CE00A4EE-8CF0-4169-9F45-4BA97F94D1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9E86EC41-4AC0-4A47-B8A4-3D8934E87D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240A11-CECA-4CFD-9DFA-91BE14DD77C0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454028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18254A22-4F41-494E-B41B-AAAE1D6972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="" xmlns:a16="http://schemas.microsoft.com/office/drawing/2014/main" id="{B34EB930-EF93-4C31-8216-DA553B6AFFB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4517C326-3A27-4FD1-B262-774E74F646B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9B5BB37C-4B27-45CE-ABCF-D0CFD7FF49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EC03EB-DB28-4BAD-A5C6-D43DEA58E041}" type="datetimeFigureOut">
              <a:rPr lang="en-GB" smtClean="0"/>
              <a:pPr/>
              <a:t>02/10/2020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BFC0FBBB-A913-4799-9DD4-7742CB73EF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E5701912-0CB7-4A09-AA97-5A2F9CE978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240A11-CECA-4CFD-9DFA-91BE14DD77C0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579045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="" xmlns:a16="http://schemas.microsoft.com/office/drawing/2014/main" id="{AD733E5A-01A7-4D0F-AA86-781BE85C28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398F6CD5-F31A-4E76-9AF3-DA39163DF1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B8F6DE7A-26C9-42BE-9570-51BD43AADEA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EC03EB-DB28-4BAD-A5C6-D43DEA58E041}" type="datetimeFigureOut">
              <a:rPr lang="en-GB" smtClean="0"/>
              <a:pPr/>
              <a:t>02/10/2020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3E8158FC-6665-40D7-8625-E39F46780A0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5A8C566F-0627-41D6-A482-F416FB7EB4A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240A11-CECA-4CFD-9DFA-91BE14DD77C0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407150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jpeg"/><Relationship Id="rId13" Type="http://schemas.openxmlformats.org/officeDocument/2006/relationships/image" Target="../media/image15.jpeg"/><Relationship Id="rId3" Type="http://schemas.openxmlformats.org/officeDocument/2006/relationships/image" Target="../media/image5.png"/><Relationship Id="rId7" Type="http://schemas.openxmlformats.org/officeDocument/2006/relationships/image" Target="../media/image9.jpeg"/><Relationship Id="rId12" Type="http://schemas.openxmlformats.org/officeDocument/2006/relationships/image" Target="../media/image1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jpeg"/><Relationship Id="rId11" Type="http://schemas.openxmlformats.org/officeDocument/2006/relationships/image" Target="../media/image13.jpeg"/><Relationship Id="rId5" Type="http://schemas.openxmlformats.org/officeDocument/2006/relationships/image" Target="../media/image7.jpeg"/><Relationship Id="rId10" Type="http://schemas.openxmlformats.org/officeDocument/2006/relationships/image" Target="../media/image12.jpeg"/><Relationship Id="rId4" Type="http://schemas.openxmlformats.org/officeDocument/2006/relationships/image" Target="../media/image6.jpeg"/><Relationship Id="rId9" Type="http://schemas.openxmlformats.org/officeDocument/2006/relationships/image" Target="../media/image1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34096" y="3824686"/>
            <a:ext cx="9037462" cy="1470025"/>
          </a:xfrm>
        </p:spPr>
        <p:txBody>
          <a:bodyPr>
            <a:noAutofit/>
          </a:bodyPr>
          <a:lstStyle/>
          <a:p>
            <a:pPr algn="l"/>
            <a:r>
              <a:rPr lang="en-US" sz="4800" dirty="0" smtClean="0"/>
              <a:t>W/C    5</a:t>
            </a:r>
            <a:r>
              <a:rPr lang="en-US" sz="4800" baseline="30000" dirty="0" smtClean="0"/>
              <a:t>th</a:t>
            </a:r>
            <a:r>
              <a:rPr lang="en-US" sz="4800" dirty="0" smtClean="0"/>
              <a:t> October 2020</a:t>
            </a:r>
            <a:r>
              <a:rPr lang="en-US" sz="4800" dirty="0"/>
              <a:t/>
            </a:r>
            <a:br>
              <a:rPr lang="en-US" sz="4800" dirty="0"/>
            </a:br>
            <a:r>
              <a:rPr lang="en-US" sz="4800" dirty="0"/>
              <a:t/>
            </a:r>
            <a:br>
              <a:rPr lang="en-US" sz="4800" dirty="0"/>
            </a:br>
            <a:r>
              <a:rPr lang="en-US" sz="4800" dirty="0"/>
              <a:t>LO: To </a:t>
            </a:r>
            <a:r>
              <a:rPr lang="en-US" sz="4800" dirty="0"/>
              <a:t>arrange events from Ancient Maya in </a:t>
            </a:r>
            <a:r>
              <a:rPr lang="en-US" sz="4800"/>
              <a:t>chronological </a:t>
            </a:r>
            <a:r>
              <a:rPr lang="en-US" sz="4800" smtClean="0"/>
              <a:t>order.</a:t>
            </a:r>
            <a:r>
              <a:rPr lang="en-GB" sz="4800" dirty="0"/>
              <a:t/>
            </a:r>
            <a:br>
              <a:rPr lang="en-GB" sz="4800" dirty="0"/>
            </a:br>
            <a:endParaRPr lang="en-GB" sz="4800" dirty="0"/>
          </a:p>
        </p:txBody>
      </p:sp>
    </p:spTree>
    <p:extLst>
      <p:ext uri="{BB962C8B-B14F-4D97-AF65-F5344CB8AC3E}">
        <p14:creationId xmlns:p14="http://schemas.microsoft.com/office/powerpoint/2010/main" val="10674332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43BE986A-3BF4-4E00-B2E9-FAC270624B6E}"/>
              </a:ext>
            </a:extLst>
          </p:cNvPr>
          <p:cNvSpPr txBox="1"/>
          <p:nvPr/>
        </p:nvSpPr>
        <p:spPr>
          <a:xfrm>
            <a:off x="2131922" y="2175217"/>
            <a:ext cx="230425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1" dirty="0">
                <a:solidFill>
                  <a:srgbClr val="FF0000"/>
                </a:solidFill>
              </a:rPr>
              <a:t>BC = </a:t>
            </a:r>
            <a:r>
              <a:rPr lang="en-GB" sz="1200" dirty="0">
                <a:solidFill>
                  <a:srgbClr val="FF0000"/>
                </a:solidFill>
              </a:rPr>
              <a:t>(Before Christ was born)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="" xmlns:a16="http://schemas.microsoft.com/office/drawing/2014/main" id="{5CAD4ADE-D34E-4878-B783-8A6B85BD3E8B}"/>
              </a:ext>
            </a:extLst>
          </p:cNvPr>
          <p:cNvSpPr txBox="1"/>
          <p:nvPr/>
        </p:nvSpPr>
        <p:spPr>
          <a:xfrm>
            <a:off x="1111685" y="4175056"/>
            <a:ext cx="558133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100" b="1" dirty="0">
                <a:solidFill>
                  <a:srgbClr val="FF0000"/>
                </a:solidFill>
              </a:rPr>
              <a:t>BC = the higher the number the longer ago the event happened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1500731F-6F41-4C8A-830A-878B905C1B64}"/>
              </a:ext>
            </a:extLst>
          </p:cNvPr>
          <p:cNvSpPr txBox="1"/>
          <p:nvPr/>
        </p:nvSpPr>
        <p:spPr>
          <a:xfrm>
            <a:off x="483136" y="3473273"/>
            <a:ext cx="135743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dirty="0">
                <a:solidFill>
                  <a:srgbClr val="FF0000"/>
                </a:solidFill>
              </a:rPr>
              <a:t>Dinosaurs became extinct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7339D3BE-7B6A-4468-9386-57A1B9E762C1}"/>
              </a:ext>
            </a:extLst>
          </p:cNvPr>
          <p:cNvSpPr txBox="1"/>
          <p:nvPr/>
        </p:nvSpPr>
        <p:spPr>
          <a:xfrm>
            <a:off x="6005481" y="3315284"/>
            <a:ext cx="1375071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dirty="0">
                <a:solidFill>
                  <a:srgbClr val="FF0000"/>
                </a:solidFill>
              </a:rPr>
              <a:t>Ancient Egyptians building pyramids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="" xmlns:a16="http://schemas.microsoft.com/office/drawing/2014/main" id="{946D7D13-5461-4198-92D8-7CC6521FC5C9}"/>
              </a:ext>
            </a:extLst>
          </p:cNvPr>
          <p:cNvSpPr txBox="1"/>
          <p:nvPr/>
        </p:nvSpPr>
        <p:spPr>
          <a:xfrm>
            <a:off x="8066623" y="3103941"/>
            <a:ext cx="23042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i="1" dirty="0">
                <a:solidFill>
                  <a:srgbClr val="00B050"/>
                </a:solidFill>
              </a:rPr>
              <a:t>Christ is Born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="" xmlns:a16="http://schemas.microsoft.com/office/drawing/2014/main" id="{7A77BFD8-B4CA-43AF-8137-2177C2B43863}"/>
              </a:ext>
            </a:extLst>
          </p:cNvPr>
          <p:cNvSpPr txBox="1"/>
          <p:nvPr/>
        </p:nvSpPr>
        <p:spPr>
          <a:xfrm>
            <a:off x="9474434" y="3362838"/>
            <a:ext cx="1375071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dirty="0">
                <a:solidFill>
                  <a:srgbClr val="7030A0"/>
                </a:solidFill>
              </a:rPr>
              <a:t>First man on the Moon</a:t>
            </a:r>
          </a:p>
          <a:p>
            <a:r>
              <a:rPr lang="en-GB" sz="1100" dirty="0">
                <a:solidFill>
                  <a:srgbClr val="7030A0"/>
                </a:solidFill>
              </a:rPr>
              <a:t>1967AD</a:t>
            </a:r>
          </a:p>
        </p:txBody>
      </p:sp>
      <p:cxnSp>
        <p:nvCxnSpPr>
          <p:cNvPr id="11" name="Straight Arrow Connector 10">
            <a:extLst>
              <a:ext uri="{FF2B5EF4-FFF2-40B4-BE49-F238E27FC236}">
                <a16:creationId xmlns="" xmlns:a16="http://schemas.microsoft.com/office/drawing/2014/main" id="{99C62F2B-8311-406F-A956-3D4431316CC0}"/>
              </a:ext>
            </a:extLst>
          </p:cNvPr>
          <p:cNvCxnSpPr>
            <a:cxnSpLocks/>
            <a:stCxn id="8" idx="1"/>
          </p:cNvCxnSpPr>
          <p:nvPr/>
        </p:nvCxnSpPr>
        <p:spPr>
          <a:xfrm flipH="1">
            <a:off x="236306" y="3288607"/>
            <a:ext cx="7830317" cy="74231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>
            <a:extLst>
              <a:ext uri="{FF2B5EF4-FFF2-40B4-BE49-F238E27FC236}">
                <a16:creationId xmlns="" xmlns:a16="http://schemas.microsoft.com/office/drawing/2014/main" id="{03756909-5115-4A1A-8502-22C744984853}"/>
              </a:ext>
            </a:extLst>
          </p:cNvPr>
          <p:cNvCxnSpPr>
            <a:cxnSpLocks/>
          </p:cNvCxnSpPr>
          <p:nvPr/>
        </p:nvCxnSpPr>
        <p:spPr>
          <a:xfrm flipV="1">
            <a:off x="9683239" y="3352404"/>
            <a:ext cx="1774080" cy="1"/>
          </a:xfrm>
          <a:prstGeom prst="straightConnector1">
            <a:avLst/>
          </a:prstGeom>
          <a:ln>
            <a:solidFill>
              <a:srgbClr val="70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>
            <a:extLst>
              <a:ext uri="{FF2B5EF4-FFF2-40B4-BE49-F238E27FC236}">
                <a16:creationId xmlns="" xmlns:a16="http://schemas.microsoft.com/office/drawing/2014/main" id="{1D865AAC-F84D-4DF8-BE18-2D12EFE3051D}"/>
              </a:ext>
            </a:extLst>
          </p:cNvPr>
          <p:cNvSpPr txBox="1"/>
          <p:nvPr/>
        </p:nvSpPr>
        <p:spPr>
          <a:xfrm>
            <a:off x="8796970" y="4134993"/>
            <a:ext cx="3729519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100" b="1" dirty="0">
                <a:solidFill>
                  <a:srgbClr val="7030A0"/>
                </a:solidFill>
              </a:rPr>
              <a:t>AD =  after Christ was born 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="" xmlns:a16="http://schemas.microsoft.com/office/drawing/2014/main" id="{2F42640E-A1A4-4A79-8CBF-895E5FE6ADC2}"/>
              </a:ext>
            </a:extLst>
          </p:cNvPr>
          <p:cNvSpPr txBox="1"/>
          <p:nvPr/>
        </p:nvSpPr>
        <p:spPr>
          <a:xfrm>
            <a:off x="9887744" y="2165222"/>
            <a:ext cx="230425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1" dirty="0">
                <a:solidFill>
                  <a:srgbClr val="7030A0"/>
                </a:solidFill>
              </a:rPr>
              <a:t>AD = </a:t>
            </a:r>
            <a:r>
              <a:rPr lang="en-GB" sz="1200" dirty="0">
                <a:solidFill>
                  <a:srgbClr val="7030A0"/>
                </a:solidFill>
              </a:rPr>
              <a:t>(After Christ was born)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="" xmlns:a16="http://schemas.microsoft.com/office/drawing/2014/main" id="{CE709699-E693-4761-BB8A-4CF9549C9C80}"/>
              </a:ext>
            </a:extLst>
          </p:cNvPr>
          <p:cNvSpPr txBox="1"/>
          <p:nvPr/>
        </p:nvSpPr>
        <p:spPr>
          <a:xfrm>
            <a:off x="10849505" y="3446089"/>
            <a:ext cx="1375071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dirty="0">
                <a:solidFill>
                  <a:srgbClr val="7030A0"/>
                </a:solidFill>
              </a:rPr>
              <a:t>Liverpool win the Champions League Cup for the 5</a:t>
            </a:r>
            <a:r>
              <a:rPr lang="en-GB" sz="1100" baseline="30000" dirty="0">
                <a:solidFill>
                  <a:srgbClr val="7030A0"/>
                </a:solidFill>
              </a:rPr>
              <a:t>th</a:t>
            </a:r>
            <a:r>
              <a:rPr lang="en-GB" sz="1100" dirty="0">
                <a:solidFill>
                  <a:srgbClr val="7030A0"/>
                </a:solidFill>
              </a:rPr>
              <a:t> time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="" xmlns:a16="http://schemas.microsoft.com/office/drawing/2014/main" id="{697DF20E-D287-45CA-A6DB-354093BDA4A1}"/>
              </a:ext>
            </a:extLst>
          </p:cNvPr>
          <p:cNvSpPr txBox="1"/>
          <p:nvPr/>
        </p:nvSpPr>
        <p:spPr>
          <a:xfrm>
            <a:off x="10849505" y="3004765"/>
            <a:ext cx="12156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rgbClr val="7030A0"/>
                </a:solidFill>
              </a:rPr>
              <a:t>2019 AD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="" xmlns:a16="http://schemas.microsoft.com/office/drawing/2014/main" id="{C108E3BC-4800-4888-B6C0-DA87C6E79CAE}"/>
              </a:ext>
            </a:extLst>
          </p:cNvPr>
          <p:cNvSpPr txBox="1"/>
          <p:nvPr/>
        </p:nvSpPr>
        <p:spPr>
          <a:xfrm>
            <a:off x="9587450" y="2983073"/>
            <a:ext cx="114903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rgbClr val="7030A0"/>
                </a:solidFill>
              </a:rPr>
              <a:t>1967 AD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="" xmlns:a16="http://schemas.microsoft.com/office/drawing/2014/main" id="{4A81B46F-C155-4179-8E92-CE658338658D}"/>
              </a:ext>
            </a:extLst>
          </p:cNvPr>
          <p:cNvSpPr/>
          <p:nvPr/>
        </p:nvSpPr>
        <p:spPr>
          <a:xfrm>
            <a:off x="109943" y="2970079"/>
            <a:ext cx="153760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>
                <a:solidFill>
                  <a:srgbClr val="FF0000"/>
                </a:solidFill>
              </a:rPr>
              <a:t>66,000,000 BC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="" xmlns:a16="http://schemas.microsoft.com/office/drawing/2014/main" id="{9951745B-77B8-4965-8D07-EA12844AC6E8}"/>
              </a:ext>
            </a:extLst>
          </p:cNvPr>
          <p:cNvSpPr txBox="1"/>
          <p:nvPr/>
        </p:nvSpPr>
        <p:spPr>
          <a:xfrm>
            <a:off x="5969315" y="2972783"/>
            <a:ext cx="11529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rgbClr val="FF0000"/>
                </a:solidFill>
              </a:rPr>
              <a:t>2500 BC</a:t>
            </a:r>
          </a:p>
        </p:txBody>
      </p:sp>
      <p:pic>
        <p:nvPicPr>
          <p:cNvPr id="1026" name="Picture 2" descr="Image result for dinosaurs image">
            <a:extLst>
              <a:ext uri="{FF2B5EF4-FFF2-40B4-BE49-F238E27FC236}">
                <a16:creationId xmlns="" xmlns:a16="http://schemas.microsoft.com/office/drawing/2014/main" id="{82A78BDE-789C-4101-A6F4-E5C4B6574C2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238" y="2507484"/>
            <a:ext cx="948295" cy="5310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Image result for pyramid">
            <a:extLst>
              <a:ext uri="{FF2B5EF4-FFF2-40B4-BE49-F238E27FC236}">
                <a16:creationId xmlns="" xmlns:a16="http://schemas.microsoft.com/office/drawing/2014/main" id="{5DC0F9C4-27F9-47F2-B464-244EC5DFA64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2728" y="2549394"/>
            <a:ext cx="764859" cy="4283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6" name="Picture 25" descr="A group of people standing in front of a crowd posing for the camera&#10;&#10;Description automatically generated">
            <a:extLst>
              <a:ext uri="{FF2B5EF4-FFF2-40B4-BE49-F238E27FC236}">
                <a16:creationId xmlns="" xmlns:a16="http://schemas.microsoft.com/office/drawing/2014/main" id="{64945D12-A5CD-4C73-B2D1-8BD9E2D56428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18646" y="2591745"/>
            <a:ext cx="790362" cy="474217"/>
          </a:xfrm>
          <a:prstGeom prst="rect">
            <a:avLst/>
          </a:prstGeom>
        </p:spPr>
      </p:pic>
      <p:pic>
        <p:nvPicPr>
          <p:cNvPr id="1030" name="Picture 6" descr="Image result for who was the first man on the moon">
            <a:extLst>
              <a:ext uri="{FF2B5EF4-FFF2-40B4-BE49-F238E27FC236}">
                <a16:creationId xmlns="" xmlns:a16="http://schemas.microsoft.com/office/drawing/2014/main" id="{43A07BAF-8343-45D1-8584-B0B2283B91B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5457" y="2604807"/>
            <a:ext cx="790362" cy="4426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4288665" y="759854"/>
            <a:ext cx="608221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b="1" dirty="0" smtClean="0"/>
              <a:t>Example of a timeline</a:t>
            </a:r>
            <a:endParaRPr lang="en-GB" sz="3200" b="1" dirty="0"/>
          </a:p>
        </p:txBody>
      </p:sp>
    </p:spTree>
    <p:extLst>
      <p:ext uri="{BB962C8B-B14F-4D97-AF65-F5344CB8AC3E}">
        <p14:creationId xmlns:p14="http://schemas.microsoft.com/office/powerpoint/2010/main" val="39585935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F8B0C6E0-1A2E-4D1A-9A31-B31D05669F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8442" y="216745"/>
            <a:ext cx="11917102" cy="4351338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GB" dirty="0" smtClean="0"/>
              <a:t>PRACTISE</a:t>
            </a:r>
            <a:endParaRPr lang="en-GB" dirty="0"/>
          </a:p>
          <a:p>
            <a:pPr marL="0" indent="0">
              <a:buNone/>
            </a:pPr>
            <a:r>
              <a:rPr lang="en-GB" dirty="0" smtClean="0"/>
              <a:t>In your Home Learning Book, put </a:t>
            </a:r>
            <a:r>
              <a:rPr lang="en-GB" dirty="0"/>
              <a:t>these dates in history in order from longest ago to the most recent:</a:t>
            </a:r>
          </a:p>
          <a:p>
            <a:r>
              <a:rPr lang="en-GB" dirty="0"/>
              <a:t>1066 AD</a:t>
            </a:r>
          </a:p>
          <a:p>
            <a:r>
              <a:rPr lang="en-GB" dirty="0"/>
              <a:t>1500 BC</a:t>
            </a:r>
          </a:p>
          <a:p>
            <a:r>
              <a:rPr lang="en-GB" dirty="0"/>
              <a:t>50 BC</a:t>
            </a:r>
          </a:p>
          <a:p>
            <a:r>
              <a:rPr lang="en-GB" dirty="0"/>
              <a:t>690 AD</a:t>
            </a:r>
          </a:p>
          <a:p>
            <a:r>
              <a:rPr lang="en-GB" dirty="0"/>
              <a:t>2018 AD</a:t>
            </a:r>
          </a:p>
          <a:p>
            <a:r>
              <a:rPr lang="en-GB" dirty="0"/>
              <a:t>2,000,000 BC</a:t>
            </a:r>
          </a:p>
          <a:p>
            <a:endParaRPr lang="en-GB" dirty="0"/>
          </a:p>
          <a:p>
            <a:pPr marL="0" indent="0">
              <a:buNone/>
            </a:pPr>
            <a:r>
              <a:rPr lang="en-GB" dirty="0"/>
              <a:t>___________    ____________   ___________   ____________   ___________   ___________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EB2150BE-D2FB-4FEF-9226-BBA489E44A51}"/>
              </a:ext>
            </a:extLst>
          </p:cNvPr>
          <p:cNvSpPr txBox="1"/>
          <p:nvPr/>
        </p:nvSpPr>
        <p:spPr>
          <a:xfrm>
            <a:off x="178442" y="4568083"/>
            <a:ext cx="23959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Longest ago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F9417C26-870A-4F22-A62C-E9403248BF2F}"/>
              </a:ext>
            </a:extLst>
          </p:cNvPr>
          <p:cNvSpPr txBox="1"/>
          <p:nvPr/>
        </p:nvSpPr>
        <p:spPr>
          <a:xfrm>
            <a:off x="10308220" y="4552591"/>
            <a:ext cx="23959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Most recent</a:t>
            </a:r>
          </a:p>
        </p:txBody>
      </p:sp>
    </p:spTree>
    <p:extLst>
      <p:ext uri="{BB962C8B-B14F-4D97-AF65-F5344CB8AC3E}">
        <p14:creationId xmlns:p14="http://schemas.microsoft.com/office/powerpoint/2010/main" val="15632179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601497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en-GB" sz="5300" b="1" dirty="0" smtClean="0"/>
              <a:t>TASK 1</a:t>
            </a:r>
            <a:br>
              <a:rPr lang="en-GB" sz="5300" b="1" dirty="0" smtClean="0"/>
            </a:b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>Choose at least 5 key events in your life and make a timeline.</a:t>
            </a:r>
            <a:br>
              <a:rPr lang="en-GB" dirty="0" smtClean="0"/>
            </a:br>
            <a:r>
              <a:rPr lang="en-GB" dirty="0"/>
              <a:t/>
            </a:r>
            <a:br>
              <a:rPr lang="en-GB" dirty="0"/>
            </a:br>
            <a:r>
              <a:rPr lang="en-GB" dirty="0" smtClean="0"/>
              <a:t>CHALLENGE: Try to use a scale – </a:t>
            </a:r>
            <a:r>
              <a:rPr lang="en-GB" dirty="0" err="1" smtClean="0"/>
              <a:t>i.e</a:t>
            </a:r>
            <a:r>
              <a:rPr lang="en-GB" dirty="0" smtClean="0"/>
              <a:t> 5cm=1 year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852494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ctrTitle"/>
          </p:nvPr>
        </p:nvSpPr>
        <p:spPr>
          <a:xfrm>
            <a:off x="3676042" y="465643"/>
            <a:ext cx="4659372" cy="402431"/>
          </a:xfrm>
        </p:spPr>
        <p:txBody>
          <a:bodyPr>
            <a:normAutofit fontScale="90000"/>
          </a:bodyPr>
          <a:lstStyle/>
          <a:p>
            <a:r>
              <a:rPr lang="en-GB" sz="1500" b="1" dirty="0">
                <a:latin typeface="Comic Sans MS" pitchFamily="66" charset="0"/>
              </a:rPr>
              <a:t>Order Events from Ancient Maya on a </a:t>
            </a:r>
            <a:r>
              <a:rPr lang="en-GB" sz="1500" b="1" dirty="0" smtClean="0">
                <a:latin typeface="Comic Sans MS" pitchFamily="66" charset="0"/>
              </a:rPr>
              <a:t>Timeline </a:t>
            </a:r>
            <a:br>
              <a:rPr lang="en-GB" sz="1500" b="1" dirty="0" smtClean="0">
                <a:latin typeface="Comic Sans MS" pitchFamily="66" charset="0"/>
              </a:rPr>
            </a:br>
            <a:r>
              <a:rPr lang="en-GB" sz="1500" b="1" dirty="0" smtClean="0">
                <a:latin typeface="Comic Sans MS" pitchFamily="66" charset="0"/>
              </a:rPr>
              <a:t>Cut and paste or ,move the events along the timeline into the correct order</a:t>
            </a:r>
            <a:endParaRPr lang="en-GB" sz="1500" b="1" dirty="0">
              <a:latin typeface="Comic Sans MS" pitchFamily="66" charset="0"/>
            </a:endParaRPr>
          </a:p>
        </p:txBody>
      </p:sp>
      <p:grpSp>
        <p:nvGrpSpPr>
          <p:cNvPr id="33" name="Group 32"/>
          <p:cNvGrpSpPr/>
          <p:nvPr/>
        </p:nvGrpSpPr>
        <p:grpSpPr>
          <a:xfrm>
            <a:off x="5039557" y="3159967"/>
            <a:ext cx="1215000" cy="1276047"/>
            <a:chOff x="5447928" y="3648081"/>
            <a:chExt cx="1215000" cy="1276047"/>
          </a:xfrm>
        </p:grpSpPr>
        <p:sp>
          <p:nvSpPr>
            <p:cNvPr id="34" name="Title 1"/>
            <p:cNvSpPr txBox="1">
              <a:spLocks/>
            </p:cNvSpPr>
            <p:nvPr/>
          </p:nvSpPr>
          <p:spPr>
            <a:xfrm>
              <a:off x="5447928" y="4293097"/>
              <a:ext cx="1215000" cy="631031"/>
            </a:xfrm>
            <a:prstGeom prst="rect">
              <a:avLst/>
            </a:prstGeom>
          </p:spPr>
          <p:txBody>
            <a:bodyPr vert="horz" lIns="68580" tIns="34290" rIns="68580" bIns="34290" rtlCol="0" anchor="ctr">
              <a:normAutofit/>
            </a:bodyPr>
            <a:lstStyle>
              <a:lvl1pPr algn="ctr" defTabSz="914400" rtl="0" eaLnBrk="1" latinLnBrk="0" hangingPunct="1">
                <a:spcBef>
                  <a:spcPct val="0"/>
                </a:spcBef>
                <a:buNone/>
                <a:defRPr sz="44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r>
                <a:rPr lang="en-GB" sz="900" dirty="0">
                  <a:latin typeface="Comic Sans MS" pitchFamily="66" charset="0"/>
                </a:rPr>
                <a:t>5000 BC </a:t>
              </a:r>
            </a:p>
            <a:p>
              <a:r>
                <a:rPr lang="en-GB" sz="900" dirty="0">
                  <a:latin typeface="Comic Sans MS" pitchFamily="66" charset="0"/>
                </a:rPr>
                <a:t>The </a:t>
              </a:r>
              <a:r>
                <a:rPr lang="en-GB" sz="900" dirty="0">
                  <a:latin typeface="Comic Sans MS" pitchFamily="66" charset="0"/>
                </a:rPr>
                <a:t>Maya settle along the coasts of Mesoamerica</a:t>
              </a:r>
              <a:endParaRPr lang="en-GB" sz="900" dirty="0">
                <a:latin typeface="Comic Sans MS" pitchFamily="66" charset="0"/>
              </a:endParaRPr>
            </a:p>
          </p:txBody>
        </p:sp>
        <p:sp>
          <p:nvSpPr>
            <p:cNvPr id="41" name="Rectangle 40"/>
            <p:cNvSpPr/>
            <p:nvPr/>
          </p:nvSpPr>
          <p:spPr>
            <a:xfrm>
              <a:off x="5447928" y="3648081"/>
              <a:ext cx="1200150" cy="1254920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900"/>
            </a:p>
          </p:txBody>
        </p:sp>
        <p:pic>
          <p:nvPicPr>
            <p:cNvPr id="1026" name="Picture 2" descr="File:Mesoamerica geo location.png"/>
            <p:cNvPicPr>
              <a:picLocks noChangeAspect="1" noChangeArrowheads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8081" r="3606"/>
            <a:stretch/>
          </p:blipFill>
          <p:spPr bwMode="auto">
            <a:xfrm>
              <a:off x="5622399" y="3716814"/>
              <a:ext cx="905650" cy="57628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3" name="Group 2"/>
          <p:cNvGrpSpPr/>
          <p:nvPr/>
        </p:nvGrpSpPr>
        <p:grpSpPr>
          <a:xfrm>
            <a:off x="4347129" y="1436029"/>
            <a:ext cx="1280767" cy="1277061"/>
            <a:chOff x="4707222" y="730743"/>
            <a:chExt cx="1280767" cy="1277061"/>
          </a:xfrm>
        </p:grpSpPr>
        <p:sp>
          <p:nvSpPr>
            <p:cNvPr id="28" name="Title 1"/>
            <p:cNvSpPr txBox="1">
              <a:spLocks/>
            </p:cNvSpPr>
            <p:nvPr/>
          </p:nvSpPr>
          <p:spPr>
            <a:xfrm>
              <a:off x="4707222" y="1376773"/>
              <a:ext cx="1280767" cy="631031"/>
            </a:xfrm>
            <a:prstGeom prst="rect">
              <a:avLst/>
            </a:prstGeom>
          </p:spPr>
          <p:txBody>
            <a:bodyPr vert="horz" lIns="68580" tIns="34290" rIns="68580" bIns="34290" rtlCol="0" anchor="ctr">
              <a:normAutofit/>
            </a:bodyPr>
            <a:lstStyle>
              <a:lvl1pPr algn="ctr" defTabSz="914400" rtl="0" eaLnBrk="1" latinLnBrk="0" hangingPunct="1">
                <a:spcBef>
                  <a:spcPct val="0"/>
                </a:spcBef>
                <a:buNone/>
                <a:defRPr sz="44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r>
                <a:rPr lang="en-GB" sz="900" dirty="0">
                  <a:latin typeface="Comic Sans MS" pitchFamily="66" charset="0"/>
                </a:rPr>
                <a:t>2000 BC </a:t>
              </a:r>
            </a:p>
            <a:p>
              <a:r>
                <a:rPr lang="en-GB" sz="900" dirty="0">
                  <a:latin typeface="Comic Sans MS" pitchFamily="66" charset="0"/>
                </a:rPr>
                <a:t>People </a:t>
              </a:r>
              <a:r>
                <a:rPr lang="en-GB" sz="900" dirty="0">
                  <a:latin typeface="Comic Sans MS" pitchFamily="66" charset="0"/>
                </a:rPr>
                <a:t>begin to farm in Belize, Guatemala and Mexico</a:t>
              </a:r>
              <a:endParaRPr lang="en-GB" sz="900" dirty="0">
                <a:latin typeface="Comic Sans MS" pitchFamily="66" charset="0"/>
              </a:endParaRPr>
            </a:p>
          </p:txBody>
        </p:sp>
        <p:sp>
          <p:nvSpPr>
            <p:cNvPr id="43" name="Rectangle 42"/>
            <p:cNvSpPr/>
            <p:nvPr/>
          </p:nvSpPr>
          <p:spPr>
            <a:xfrm>
              <a:off x="4734419" y="730743"/>
              <a:ext cx="1200150" cy="1254920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350"/>
            </a:p>
          </p:txBody>
        </p:sp>
        <p:pic>
          <p:nvPicPr>
            <p:cNvPr id="1028" name="Picture 4" descr="http://images.clipart.com/thb/thb6/CL/artineed/business_occupation/farming_farms_001/14894067.thb.jpg?01g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825067" y="836712"/>
              <a:ext cx="1026000" cy="45144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17" name="Group 16"/>
          <p:cNvGrpSpPr/>
          <p:nvPr/>
        </p:nvGrpSpPr>
        <p:grpSpPr>
          <a:xfrm>
            <a:off x="3241019" y="3025014"/>
            <a:ext cx="1200873" cy="1254920"/>
            <a:chOff x="4733109" y="2164561"/>
            <a:chExt cx="1200873" cy="1254920"/>
          </a:xfrm>
        </p:grpSpPr>
        <p:sp>
          <p:nvSpPr>
            <p:cNvPr id="23" name="Title 1"/>
            <p:cNvSpPr txBox="1">
              <a:spLocks/>
            </p:cNvSpPr>
            <p:nvPr/>
          </p:nvSpPr>
          <p:spPr>
            <a:xfrm>
              <a:off x="4790982" y="2902750"/>
              <a:ext cx="1143000" cy="516731"/>
            </a:xfrm>
            <a:prstGeom prst="rect">
              <a:avLst/>
            </a:prstGeom>
          </p:spPr>
          <p:txBody>
            <a:bodyPr vert="horz" lIns="68580" tIns="34290" rIns="68580" bIns="34290" rtlCol="0" anchor="ctr">
              <a:normAutofit fontScale="92500" lnSpcReduction="10000"/>
            </a:bodyPr>
            <a:lstStyle>
              <a:lvl1pPr algn="ctr" defTabSz="914400" rtl="0" eaLnBrk="1" latinLnBrk="0" hangingPunct="1">
                <a:spcBef>
                  <a:spcPct val="0"/>
                </a:spcBef>
                <a:buNone/>
                <a:defRPr sz="44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r>
                <a:rPr lang="en-GB" sz="900" dirty="0">
                  <a:latin typeface="Comic Sans MS" pitchFamily="66" charset="0"/>
                </a:rPr>
                <a:t>1000 </a:t>
              </a:r>
              <a:r>
                <a:rPr lang="en-GB" sz="900" dirty="0">
                  <a:latin typeface="Comic Sans MS" pitchFamily="66" charset="0"/>
                </a:rPr>
                <a:t>BC</a:t>
              </a:r>
            </a:p>
            <a:p>
              <a:r>
                <a:rPr lang="en-GB" sz="900" dirty="0">
                  <a:latin typeface="Comic Sans MS" pitchFamily="66" charset="0"/>
                </a:rPr>
                <a:t>Maya </a:t>
              </a:r>
              <a:r>
                <a:rPr lang="en-GB" sz="900" dirty="0" err="1">
                  <a:latin typeface="Comic Sans MS" pitchFamily="66" charset="0"/>
                </a:rPr>
                <a:t>craftworkers</a:t>
              </a:r>
              <a:r>
                <a:rPr lang="en-GB" sz="900" dirty="0">
                  <a:latin typeface="Comic Sans MS" pitchFamily="66" charset="0"/>
                </a:rPr>
                <a:t> begin to copy Olmec poetry and carvings</a:t>
              </a:r>
              <a:endParaRPr lang="en-GB" sz="900" dirty="0">
                <a:latin typeface="Comic Sans MS" pitchFamily="66" charset="0"/>
              </a:endParaRPr>
            </a:p>
          </p:txBody>
        </p:sp>
        <p:sp>
          <p:nvSpPr>
            <p:cNvPr id="25" name="Rectangle 24"/>
            <p:cNvSpPr/>
            <p:nvPr/>
          </p:nvSpPr>
          <p:spPr>
            <a:xfrm>
              <a:off x="4733109" y="2164561"/>
              <a:ext cx="1200150" cy="1254920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900"/>
            </a:p>
          </p:txBody>
        </p:sp>
        <p:pic>
          <p:nvPicPr>
            <p:cNvPr id="1032" name="Picture 8" descr="http://upload.wikimedia.org/wikipedia/commons/a/ac/Olmec-style_bottle_1.jpg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126967" y="2233511"/>
              <a:ext cx="428973" cy="6210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24" name="Group 23"/>
          <p:cNvGrpSpPr/>
          <p:nvPr/>
        </p:nvGrpSpPr>
        <p:grpSpPr>
          <a:xfrm>
            <a:off x="6296854" y="1464875"/>
            <a:ext cx="1200150" cy="1257300"/>
            <a:chOff x="7380126" y="2159800"/>
            <a:chExt cx="1200150" cy="1257300"/>
          </a:xfrm>
        </p:grpSpPr>
        <p:sp>
          <p:nvSpPr>
            <p:cNvPr id="27" name="Title 1"/>
            <p:cNvSpPr txBox="1">
              <a:spLocks/>
            </p:cNvSpPr>
            <p:nvPr/>
          </p:nvSpPr>
          <p:spPr>
            <a:xfrm>
              <a:off x="7380126" y="2900369"/>
              <a:ext cx="1200150" cy="516731"/>
            </a:xfrm>
            <a:prstGeom prst="rect">
              <a:avLst/>
            </a:prstGeom>
          </p:spPr>
          <p:txBody>
            <a:bodyPr vert="horz" lIns="68580" tIns="34290" rIns="68580" bIns="34290" rtlCol="0" anchor="ctr">
              <a:normAutofit fontScale="92500"/>
            </a:bodyPr>
            <a:lstStyle>
              <a:lvl1pPr algn="ctr" defTabSz="914400" rtl="0" eaLnBrk="1" latinLnBrk="0" hangingPunct="1">
                <a:spcBef>
                  <a:spcPct val="0"/>
                </a:spcBef>
                <a:buNone/>
                <a:defRPr sz="44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r>
                <a:rPr lang="en-GB" sz="900" dirty="0">
                  <a:latin typeface="Comic Sans MS" pitchFamily="66" charset="0"/>
                </a:rPr>
                <a:t>900 </a:t>
              </a:r>
              <a:r>
                <a:rPr lang="en-GB" sz="900" dirty="0">
                  <a:latin typeface="Comic Sans MS" pitchFamily="66" charset="0"/>
                </a:rPr>
                <a:t>BC</a:t>
              </a:r>
            </a:p>
            <a:p>
              <a:r>
                <a:rPr lang="en-GB" sz="900" dirty="0">
                  <a:latin typeface="Comic Sans MS" pitchFamily="66" charset="0"/>
                </a:rPr>
                <a:t>Maya </a:t>
              </a:r>
              <a:r>
                <a:rPr lang="en-GB" sz="900" dirty="0">
                  <a:latin typeface="Comic Sans MS" pitchFamily="66" charset="0"/>
                </a:rPr>
                <a:t>farmers design irrigation </a:t>
              </a:r>
              <a:r>
                <a:rPr lang="en-GB" sz="900" dirty="0">
                  <a:latin typeface="Comic Sans MS" pitchFamily="66" charset="0"/>
                </a:rPr>
                <a:t>systems</a:t>
              </a:r>
            </a:p>
          </p:txBody>
        </p:sp>
        <p:sp>
          <p:nvSpPr>
            <p:cNvPr id="35" name="Rectangle 34"/>
            <p:cNvSpPr/>
            <p:nvPr/>
          </p:nvSpPr>
          <p:spPr>
            <a:xfrm>
              <a:off x="7380126" y="2159800"/>
              <a:ext cx="1161000" cy="1254920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900"/>
            </a:p>
          </p:txBody>
        </p:sp>
        <p:pic>
          <p:nvPicPr>
            <p:cNvPr id="36" name="Picture 4" descr="irrigation.jpg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22197"/>
            <a:stretch>
              <a:fillRect/>
            </a:stretch>
          </p:blipFill>
          <p:spPr bwMode="auto">
            <a:xfrm>
              <a:off x="7552325" y="2240868"/>
              <a:ext cx="816602" cy="6821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47" name="Group 46"/>
          <p:cNvGrpSpPr/>
          <p:nvPr/>
        </p:nvGrpSpPr>
        <p:grpSpPr>
          <a:xfrm>
            <a:off x="8222717" y="1574712"/>
            <a:ext cx="1178257" cy="1279104"/>
            <a:chOff x="7402019" y="728700"/>
            <a:chExt cx="1178257" cy="1279104"/>
          </a:xfrm>
        </p:grpSpPr>
        <p:sp>
          <p:nvSpPr>
            <p:cNvPr id="30" name="Title 1"/>
            <p:cNvSpPr txBox="1">
              <a:spLocks/>
            </p:cNvSpPr>
            <p:nvPr/>
          </p:nvSpPr>
          <p:spPr>
            <a:xfrm>
              <a:off x="7437276" y="1376773"/>
              <a:ext cx="1143000" cy="631031"/>
            </a:xfrm>
            <a:prstGeom prst="rect">
              <a:avLst/>
            </a:prstGeom>
          </p:spPr>
          <p:txBody>
            <a:bodyPr vert="horz" lIns="68580" tIns="34290" rIns="68580" bIns="34290" rtlCol="0" anchor="ctr">
              <a:normAutofit/>
            </a:bodyPr>
            <a:lstStyle>
              <a:lvl1pPr algn="ctr" defTabSz="914400" rtl="0" eaLnBrk="1" latinLnBrk="0" hangingPunct="1">
                <a:spcBef>
                  <a:spcPct val="0"/>
                </a:spcBef>
                <a:buNone/>
                <a:defRPr sz="44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r>
                <a:rPr lang="en-GB" sz="900" dirty="0">
                  <a:latin typeface="Comic Sans MS" pitchFamily="66" charset="0"/>
                </a:rPr>
                <a:t>300 BC </a:t>
              </a:r>
            </a:p>
            <a:p>
              <a:r>
                <a:rPr lang="en-GB" sz="900" dirty="0">
                  <a:latin typeface="Comic Sans MS" pitchFamily="66" charset="0"/>
                </a:rPr>
                <a:t>Maya </a:t>
              </a:r>
              <a:r>
                <a:rPr lang="en-GB" sz="900" dirty="0">
                  <a:latin typeface="Comic Sans MS" pitchFamily="66" charset="0"/>
                </a:rPr>
                <a:t>population grows rapidly and cities are built</a:t>
              </a:r>
              <a:endParaRPr lang="en-GB" sz="900" dirty="0">
                <a:latin typeface="Comic Sans MS" pitchFamily="66" charset="0"/>
              </a:endParaRPr>
            </a:p>
          </p:txBody>
        </p:sp>
        <p:sp>
          <p:nvSpPr>
            <p:cNvPr id="39" name="Rectangle 38"/>
            <p:cNvSpPr/>
            <p:nvPr/>
          </p:nvSpPr>
          <p:spPr>
            <a:xfrm>
              <a:off x="7402019" y="728700"/>
              <a:ext cx="1161000" cy="1254920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350"/>
            </a:p>
          </p:txBody>
        </p:sp>
        <p:pic>
          <p:nvPicPr>
            <p:cNvPr id="1034" name="Picture 10" descr="http://upload.wikimedia.org/wikipedia/commons/thumb/1/14/Palenque_ruins_web.jpg/1024px-Palenque_ruins_web.jpg"/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566060" y="806882"/>
              <a:ext cx="885431" cy="58884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40" name="Group 39"/>
          <p:cNvGrpSpPr/>
          <p:nvPr/>
        </p:nvGrpSpPr>
        <p:grpSpPr>
          <a:xfrm>
            <a:off x="10158949" y="1564369"/>
            <a:ext cx="1314450" cy="1316832"/>
            <a:chOff x="4653558" y="5090950"/>
            <a:chExt cx="1314450" cy="1316832"/>
          </a:xfrm>
        </p:grpSpPr>
        <p:sp>
          <p:nvSpPr>
            <p:cNvPr id="9" name="Title 1"/>
            <p:cNvSpPr txBox="1">
              <a:spLocks/>
            </p:cNvSpPr>
            <p:nvPr/>
          </p:nvSpPr>
          <p:spPr>
            <a:xfrm>
              <a:off x="4653558" y="5776751"/>
              <a:ext cx="1314450" cy="631031"/>
            </a:xfrm>
            <a:prstGeom prst="rect">
              <a:avLst/>
            </a:prstGeom>
          </p:spPr>
          <p:txBody>
            <a:bodyPr vert="horz" lIns="68580" tIns="34290" rIns="68580" bIns="34290" rtlCol="0" anchor="ctr">
              <a:normAutofit/>
            </a:bodyPr>
            <a:lstStyle>
              <a:lvl1pPr algn="ctr" defTabSz="914400" rtl="0" eaLnBrk="1" latinLnBrk="0" hangingPunct="1">
                <a:spcBef>
                  <a:spcPct val="0"/>
                </a:spcBef>
                <a:buNone/>
                <a:defRPr sz="44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r>
                <a:rPr lang="en-GB" sz="900" dirty="0">
                  <a:latin typeface="Comic Sans MS" pitchFamily="66" charset="0"/>
                </a:rPr>
                <a:t>292 </a:t>
              </a:r>
              <a:r>
                <a:rPr lang="en-GB" sz="900" dirty="0">
                  <a:latin typeface="Comic Sans MS" pitchFamily="66" charset="0"/>
                </a:rPr>
                <a:t>BC</a:t>
              </a:r>
            </a:p>
            <a:p>
              <a:r>
                <a:rPr lang="en-GB" sz="900" dirty="0">
                  <a:latin typeface="Comic Sans MS" pitchFamily="66" charset="0"/>
                </a:rPr>
                <a:t>First </a:t>
              </a:r>
              <a:r>
                <a:rPr lang="en-GB" sz="900" dirty="0">
                  <a:latin typeface="Comic Sans MS" pitchFamily="66" charset="0"/>
                </a:rPr>
                <a:t>known Maya writing </a:t>
              </a:r>
              <a:r>
                <a:rPr lang="en-GB" sz="900" dirty="0">
                  <a:latin typeface="Comic Sans MS" pitchFamily="66" charset="0"/>
                </a:rPr>
                <a:t>(hieroglyphs)</a:t>
              </a:r>
            </a:p>
          </p:txBody>
        </p:sp>
        <p:sp>
          <p:nvSpPr>
            <p:cNvPr id="10" name="Rectangle 9"/>
            <p:cNvSpPr/>
            <p:nvPr/>
          </p:nvSpPr>
          <p:spPr>
            <a:xfrm>
              <a:off x="4710708" y="5090950"/>
              <a:ext cx="1200150" cy="1254920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900"/>
            </a:p>
          </p:txBody>
        </p:sp>
        <p:pic>
          <p:nvPicPr>
            <p:cNvPr id="1036" name="Picture 12" descr="http://upload.wikimedia.org/wikipedia/commons/0/05/Palenque_glyphs-edit1.jpg"/>
            <p:cNvPicPr>
              <a:picLocks noChangeAspect="1" noChangeArrowheads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861726" y="5160045"/>
              <a:ext cx="979964" cy="6824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38" name="Group 37"/>
          <p:cNvGrpSpPr/>
          <p:nvPr/>
        </p:nvGrpSpPr>
        <p:grpSpPr>
          <a:xfrm>
            <a:off x="7116532" y="3264439"/>
            <a:ext cx="1161000" cy="1273666"/>
            <a:chOff x="6833777" y="3650462"/>
            <a:chExt cx="1161000" cy="1273666"/>
          </a:xfrm>
        </p:grpSpPr>
        <p:sp>
          <p:nvSpPr>
            <p:cNvPr id="15" name="Title 1"/>
            <p:cNvSpPr txBox="1">
              <a:spLocks/>
            </p:cNvSpPr>
            <p:nvPr/>
          </p:nvSpPr>
          <p:spPr>
            <a:xfrm>
              <a:off x="6859362" y="4293097"/>
              <a:ext cx="1126849" cy="631031"/>
            </a:xfrm>
            <a:prstGeom prst="rect">
              <a:avLst/>
            </a:prstGeom>
          </p:spPr>
          <p:txBody>
            <a:bodyPr vert="horz" lIns="68580" tIns="34290" rIns="68580" bIns="34290" rtlCol="0" anchor="ctr">
              <a:normAutofit/>
            </a:bodyPr>
            <a:lstStyle>
              <a:lvl1pPr algn="ctr" defTabSz="914400" rtl="0" eaLnBrk="1" latinLnBrk="0" hangingPunct="1">
                <a:spcBef>
                  <a:spcPct val="0"/>
                </a:spcBef>
                <a:buNone/>
                <a:defRPr sz="44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r>
                <a:rPr lang="en-GB" sz="900" dirty="0">
                  <a:latin typeface="Comic Sans MS" pitchFamily="66" charset="0"/>
                </a:rPr>
                <a:t>AD </a:t>
              </a:r>
              <a:r>
                <a:rPr lang="en-GB" sz="900" dirty="0">
                  <a:latin typeface="Comic Sans MS" pitchFamily="66" charset="0"/>
                </a:rPr>
                <a:t>650</a:t>
              </a:r>
            </a:p>
            <a:p>
              <a:r>
                <a:rPr lang="en-GB" sz="900" dirty="0">
                  <a:latin typeface="Comic Sans MS" pitchFamily="66" charset="0"/>
                </a:rPr>
                <a:t>T</a:t>
              </a:r>
              <a:r>
                <a:rPr lang="en-GB" sz="900" dirty="0">
                  <a:latin typeface="Comic Sans MS" pitchFamily="66" charset="0"/>
                </a:rPr>
                <a:t>eotihuacan </a:t>
              </a:r>
              <a:r>
                <a:rPr lang="en-GB" sz="900" dirty="0">
                  <a:latin typeface="Comic Sans MS" pitchFamily="66" charset="0"/>
                </a:rPr>
                <a:t>is looted and burned by invaders</a:t>
              </a:r>
              <a:endParaRPr lang="en-GB" sz="900" dirty="0">
                <a:latin typeface="Comic Sans MS" pitchFamily="66" charset="0"/>
              </a:endParaRPr>
            </a:p>
          </p:txBody>
        </p:sp>
        <p:sp>
          <p:nvSpPr>
            <p:cNvPr id="16" name="Rectangle 15"/>
            <p:cNvSpPr/>
            <p:nvPr/>
          </p:nvSpPr>
          <p:spPr>
            <a:xfrm>
              <a:off x="6833777" y="3650462"/>
              <a:ext cx="1161000" cy="1254920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900"/>
            </a:p>
          </p:txBody>
        </p:sp>
        <p:pic>
          <p:nvPicPr>
            <p:cNvPr id="42" name="Picture 14" descr="http://upload.wikimedia.org/wikipedia/commons/e/ec/Pir%C3%A1mide_del_Sol,_Teotihuac%C3%A1n,_M%C3%A9xico.JPG"/>
            <p:cNvPicPr>
              <a:picLocks noChangeAspect="1" noChangeArrowheads="1"/>
            </p:cNvPicPr>
            <p:nvPr/>
          </p:nvPicPr>
          <p:blipFill rotWithShape="1"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14341"/>
            <a:stretch/>
          </p:blipFill>
          <p:spPr bwMode="auto">
            <a:xfrm>
              <a:off x="6995623" y="3726096"/>
              <a:ext cx="882575" cy="5670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8" name="AutoShape 16" descr="data:image/jpeg;base64,/9j/4AAQSkZJRgABAQAAAQABAAD/2wCEAAkGBxQTEhQUEhQVFhQVGBgUFxYXGBUXGBcYGBcXFhgVGBcYHCggGBolGxQXITEiJSkrLi4uFx8zODMsNygtLisBCgoKDg0OGhAQGiwkHCQsLCwsLCwsLCwsLCwsLCwsLCwsLCwsLCwsLCwsLCwsLCwsLCwsLCwsLCwsLCwsLCwsLP/AABEIAKQBNAMBIgACEQEDEQH/xAAbAAABBQEBAAAAAAAAAAAAAAAEAAECAwUGB//EAEEQAAIBAwMCAwUGAwUHBQEAAAECEQADIQQSMUFRBSJhBhNxgZEyQlKhsdFiwfAUI4KS4QdDorLC0vEVFjNTkzT/xAAYAQADAQEAAAAAAAAAAAAAAAAAAQIDBP/EACkRAQEAAgEDAwIGAwAAAAAAAAABAhESAyExE0FhUVIUImKRobEEQoH/2gAMAwEAAhEDEQA/APTbNO/h5JxwfypaWtRXxW29Mtbc/qLRUwaqNaHioEzWca0l3Gd8mNNNI01MjE1A1ejQDxVBoJq+CqIJ6/yonWW48w5FQ8JQBZHJ5rRayG547Vnb3aydmDr725RnNZ5rq206/hGPSgdX4UGIIx3EVUyibjWCajRGss7GK9qHq2dRNRNSNRNURgaU0qY0wi1VGrDVZpxNWWbc5qxkM1RauQauGpHaldnLDhaj7tR0qxmHcVErU7q9Q6tVOruQMUnaKHuNPNVInKrLNwnrAqN5xGM0yIT1xV1qyBTuombqm0SOh+FFISalT7h3pW7VJo1QS6PnVV/U8gULTmKbkPGpExVepzwcdqFWnNVx0Vy2QqdsZqKrNTiqSLtXIgAn5UZ7+stTRNu7UWLxyH7+9KqdvrSrFs09DeHWtW1dFCL4fFWDTERFY1pD62xurKbTntit0WzVd5SOlOZaKzbBe2RVZo/XXZEUAa0lZ0oqJFOKmsnAE1RNzw9QAI/r1o8NWNp99vJWR6Hii1vSJFY2NpRjUpNCe+qa3qk9lqtClwZEHuOa5rUWCpIPI5/eup95NY3iGmljAknNaYVGUZBqJq65aI5qk1rGRjUGqRqDVSUTUDUjUaZItUDUzUSKuJqBqVu7FRNNFBbM7EmaaaeKamQuwV+dTa6KBpVPBUzSa6e9RmlSqk7KninFXqZgGi0RQBUgtFpbAqlxmpl2q46QU04FKpAVREBVtpCeBNMi1p+E6Zi0wdvU1OV1FYzdTsWvKJUzSrYNsUq5eTp4tQMCKQuAVmrqqkdVWel7Hm5ScUHavUSrTSDB1ulIYxkdP2oS7aKxPWt6/pSTINWPpxHmAJrSZ6RcWdodCpSSJJn5fCitDp0CjHmjnrROmTau0CBURA+Pept2qTQa4xFNZuDPSanqrooF3oAlhmmZooVb1Sa5NPRDrdzrUjcX50Pau4qpjmlobX3FE1k63QEGVyOfhWiGPasXxf2ssaYlXLPcGNiiYxPmY4GPn6VUy4lrkoYUNqtUlsS7Be0nJ+A5PyrmPE/a29fLe6ti2O4Mn5sccdgKxremY5uvJyZJJ7Rk0Zf5E9oJ0bfLrbPjIYsQp2KTkCTAiDE46n5VcvitokDdk9CCP64rB8OGG92WHlBcgsPXPpnj1o7T3XMmcY5CNjjtPfmsvxGcrT0Ma2BfU8Mp+BB/Sj18MfbuMKOk8n4CuOZrYIlVIJ+6SpBxyR6/pRti4Vgr7xAYaFfdkcGT61f4q/RH4efVrMtMB3rPXXXXYA3NzEiAyHg4OQBOY+tal6yVMERXV0+rOp4c/U6dw8nRU71MqvpQ4WaTpBg1evlHL4PcC9KqipxSiqiaiFq+9pCok1BDBmjL+s3KB1FK277Kkmu4FaNtBME/ShaVFmyl0s1EEkjjtVcU4FOBRAQFW2UkwBk8VACtHwjTbmnMD9e1LK6m1Yzd0u0vhRbnyj863LdsKu0CAKigine+BXJlncnVjjIRmmodtVSqdHsHd3A1WLxrXOpB5pW9nYU9lpn2tTWlpr00z6K2eBB9KVvRbes0ux9xm/tUC9UyaqdycUtHtd78VU10nihrgNQVzT0nZXgaHKmiXM1CqgU7DViCninUUyS3VNTTHNLbSC9Xry721t2/7bdb7RlC2cAhAI9OBivTUrzP2w0iDVXjjzEGSZyUEwO8nj0rLqeGmHlzt7XrmSBA4Hy6n+s1C3dm6tsYZgWn7WBHWcHIqeq8CU23e/cfayoERANxAEFiW+4TAn0x3qXhVlLd23tQRbAXzSx2mJGCOh78is9La/h3hF0ljaa4WAE7WYfUAw3z7UdcXUW4FwmCMbraj6woP1M1t+Esbe827SEwT5CRIHCy3XB9PWrPAvab368KGxgkiDGR84kfMcioyn0XK45fGbSN7plX3h4VS6kzIBEhl6Ubqry/aHvFxgAhlHr900b414At/WWdZhPdgI6FdwuAMWGQcGCRwenat65o9I3KMvTqPoJP6VPf2Ps5fwTVTdt5V2DqQIdSTIMfZ25jvXa+MID9ayLPglgXA1u6QUO6GjgdJxHIo5iRzM+tdX+P72sOv7QL7uekVI2SxE1cLtSF4V1c3Nwhl0S+tV6jRRkSRRAvCr1ug0udPhKxop4q67bgmkiCfStuTDXdboPD2uZ4Ucn9vWr9T4SwPkBK/KaIsaraAq8VcfEduKxueW+zaYY67si7omXnkVBrUda0NTqg2fSgG5rTG2+UZSTwiBWlo9TsWPnQEVPdRlNljdD38Q7VX/ayaFVZorS24MkVNxxi5lamA3Y09GC+34aVZ/8AGgNbner0Yd6Eqamp0rY9SRw1WDUHvWb7ypi7S4jbUXV96hc1I6Cg7RmrWWKWoeyLk022mFPvigGY1BjSd6hNMlimk9Mpp+aAmlZ/j3iTWQgtgbmklmnYirEs0ETlgAOs0+s8TW022JIXexkAIswC3WSRAAGa4nxzx5tQ8TtQfZX/AKm7nPHSfiazyy0vHFPxL2iuXce8gCR5cT6mOvp/5oPTWEthbl/zE5RDme7sPwADj7x9MmVnTIiC48Gc20IjfH32HRBH+KI4qrVqWLF3ALfbZiFPQEAZkRI9Ky20Va3XW7xlg9wmW4CAxJksRMARgVq+C3z7v3gS1OIRt0xyPPyZ+HNC29Kq7FAZt32SQQNo6EmPIBngz61u+Gv7tSvug0Q3lImed0MB36GfNQFaePEDNlZkxtKkq3EjcIP2R17VheJe705F5RcLORuUFQmdzMF6gggEcgSOa6d9ZY3AvacMxk+VWJ7SFJJwo6YobxvSae9pmth2Qja29kuELB5IIAAPHIpG07De8tpdVtysASwB54mDESQZHQj4Uw4IjPQ965T2Q8eGlvPprtxbllm2lxwGIEMM4UjB7ET3rq7wAPkYFTwxiTB69JHX41Nhyq2tgmBg/wBcTzzVGjfa3undlDkbGB+x/AZkFTyPmOmC3uE5U/18+flQNzzSrgfQgjrHGMj5GPhRKa/UAj+fx6weo9aFN41TrGuMFtqQzZc8bmUcmD5lcQZAmek0P4ReY3lS9Gx18hzJI/FPXykdJrqw6viVz59P3jQW+aLtXTRh09roKpiOK3k2xt0TNUIqUU8VpOzLK7qIp2YnmlFKKCRipAU4FSVaexIYCpBauRattjNRzXwGaK0IyK0QqxWajUSjTWGXdvj2Xbqeo7aVJTC3UqlaTvRT25UxV70z0DmpA1GkKpIuxcogtNZ4arEu1Fi5RZWo9Yqo3TVO4k0tHte9QBqSrioshFMJF4qk+J2hul8J9s5hYxBPEziOTVOqvqFY71G0SZPGYnHXsOpxXFarUA+S3K2gS0HJYmf7xyeWzA6DgVnnnrwrHHflDxjxltU7bQVtTgfeYgYLd2jgZAH5v4f4WFXfdWSc27XG/P23/gkD48fGeh0gX+8dSxI3W7fQ5+25/AD9f1tuX3BL3DLEA5ABLYgKJ4A6dhWNrXQLV23d/eMSzE8xiM4j7oiR8qJ05tW9yDYFPmJOWJAHJJyMTAFVXPD7jtJ33FIAC/ZCyASzAkR1gZq3T6AWWeWUJcALTgnnyrGAMgU4Fumui+23zumZbyqTEYglfL5hjitq57rT/ZR0BXkJjZycoGBMflQXgOjssd25togKo3AAYPKiD65NdJdFoqULqcQJZZGIjmeOh70qcY9vU2Vd7m8qBk7lIUzCkmQAuYHzo3T6jT3JZbtvzCD5rcE5xAMgz+tUafwraCPeShgtGXMGYJUZIAIyPSrb/hAiLZIjpHru3SPTFIOL9svZ27767esqrWiNxhh5dq+YxzGCa1vYjWpeVtO7KLgEoSohyMA+pAHzHrJrR8U9mrfnuqibnVpECdzKQYIjMmeOa8zR7tl0aHtuhwSrKZXmC1Mnpl21sYqwAYY9P5x+1V3UH2hjuOnyMUV4fqk1mnW7bgXRhlmTPJjuDyvzHMxQCTH4TiP6H9TUWLBt5jkkEHDKZ2mORnOAMdfpWdrrt62QxYPBJkglhGRPMHiOhkVo37EdYEyB09Yq7SWVuNtYDjareUx2mfnHEH0MhylYzbntHeVsW1YYAgzk8Tjg13Wh04ZVuKQQw3Ljv6d64vXr/Z7jJctgkNtxkFDgHJHQEelanh/tBbsJtG4Wh5lJWSNxJOEmBJ/M+grbHqX3rK9OfRvv4ezElQPUcQae54O44Kn+VR8F8YW+GZZEQIzkESDBAjr9K0PeVrOpkyvTxYd6yVJB5FQitq5ZVjms42CWhc9J/etcc9sssNB4pwKOPhzTAIJprGmOZx8afOFMKGRZq6wuYoqzoTOePzos2QCCOgiovUjTHp01nR/ix+tEW7MU3vYFMbs1lba1kggsKVUrSqVMS2DRdsxQlq7V/va0rOGuaQmSPjFV2NPPMiiUYipB6OVHGK/cLUHQdBFWlqTPjNLZ6DmnAHNVNczTBqpIhjWd45dPumUP7uQSzkSEXuZ5ngDrmgfG7jt5LbhAom4xnyhsD7JBJ5gdTHqRjazWqQEVSqDPmjcxjLueNx49MissstdmuOPuC1niO5Vtrv2A+VTgtj7bniTnGABgR1t0ek2hbjgMSCyW+jR99uoQfn+pNiwFAu3VGZNu3wX4hmM4t/r+temuC6285LLu3Sc8R8gBxWLRO1qSSzOZLRuIGRmAIHGGEDoD8azTrr5ZCpEfecW52T92c5j0qm/4qm5QttmiQDx2Jbmjr/i9xQP7tFkcHtzwAP6HrTgpPpb7+cvcKT9mYLTJ8wxAEj4x1k1YfD9rq2A/QGAFG0jpJJn+dV6p77EAP5iBKoDxyeRM9PnVemB3APvuPJxJiQZ2EYHEkyYxTJ0nhmnvKoAZQ+SQQ3XoQTPJx6xV1/QqQGugE+U5A6xK+cx+lZN6+9sO3u3UxiNwCnHRGiIjAjiibtoui3RfdVuQQCwERloFwSvDR8KmmNuaJBcnyFdsQxGOABEYxj/DVmm8JRNxS4xJEBJOMR1PMwRxxWY2t8+z35GCJi3AJEclYGfkavfUXhuPviyjIJtiCu0kEFTBMdgeRQBWo0N55KuynqAwII4mCTmQO3xrn/8AaHpwuntlmbcjgZggyDOQMEwJGOMVsafWOxOxrLOAcbckEmJh46GgxqWuLtvJpxbOOG2iJAwwIEk7Z70Bw3s94w2nub1ZoYBWAgblGSMjnBjtXplx0vWk1FrNtoPJME9xEiTz2Pxry/x/SrbvkKqIIQ7UyolRMGBjnpWl7BePmxcFl8pc4k+UOfusB90ifgYPejQldorTIbkdOo+Mcj60K6QTiPlj+dHmyJG1ty52mQc/gMDpPx4+FR2R3B+Q4JFSpG5rRctxdG9rf2WjzbcSM/agCY7CehNZdq/Y8zEmVJUpypUxBjbA5GO9HICDiAcHmIIMj4RH5UMdKquGI8jEgjiCRHBGV/QjsJNSponw3WWrbi4rkblgqYC4kZOADOflWuntFZlZcQxiVZGEzGSDjmsR/CEbIuqUU5ynw6tj4VDWez4OFZZLFgOkERgA+n6YqplYm47djevARmo2YkkEgdu9C+Eu3ukW55mAALAGDGAc9YpazVW7YLMwUeuJMTAnnFb45SxjcaNW560rt4AyTA7niuYX2nSHMKSBKpJLN3gqCCPX0IrkvaD2lvtCllU8BbZIkEAkmTkcdiJqbnIcld5/7vsiSd+MAkDzdRGeDHJrT0Pjtm+B7pwSRuK/eA7EdK8gv2VNu029C1wtvEruUAiDmIBnqPu89B0Hsdq7VkZvqDPmRlf4A7jgGCOnzyajHLd7np6U12ktyub1ntlprasd+4j7oGZ6D51y2o/2h3JOxFAOQHBJHcSsSPzz6Vdzxhar1IamlXll/wBt77GV2WxA8rDdnncDHBmlUepirVd1PrUW1AXLMB8SB+tef3/bS+T5FtqOepJoDU+O3bu03NrQY4OO+J+FO9fFPCvV7V8Fd24beZkR9akddbHNxB2llE8ev8Q+orxttYWBU/ZiCMCQeQcVS1zCyT5TI688gT8PyrO9f4VMXtVrWK43Iysv4lIIx6io3HmvGG1O3btZgqmQpJIE8jHHTNavgftFetj3SAHdEBpMEwPKB37VU6094VxelGsLWau611gjbLSfbuThehkATJJgCcxULV/UBgHwoUG45I2r6AQZb+EZM0Nq9QGwF221JIUYkxBd/wCI5+sVeXU3Ox44d+59frd21F3bFzLGST1ZiTljn4DFQsaYLFy6u6ZKWs+bYJLEAYQY4GTinaFU3HEgAlEHXruYnhf1rIuWma5uJLMIDSSRIZSQDEDrA+vU1i1H3rrXUV3LK7CSVldxwdoj7o4A6Caje1IVuQBt2HKgcyQCSOeCZ6elVagi0Ft43DHK4BK8icYpLpUZFDoAoiSCCS2fteUHk+vNHk/BttogEurRIn7SqIz/APECBx+VGaG+rBvdB2IgEhST6Dc7Dp29Kkt9Vthbmz3R8oVd0QCYkk+kniaobxGyg8jBFkHaNmJwcwTOATniqSq/9RCv7u3ZgyVJBRRid07VJPBojR625bW4QwBkAr5iJ+0xLbgOpzGc96rv+Kq9uPdmDxs3GY6bkGfrWr4RpbK2yblshbjAglWbeeCOMcxHrSDYRWu21dHXcq4XayySNuTuOOY571m27t1ifeWZkSW3jAEwTKgn7IMdwKPQ2LcEKUiGDe7ZQonksRxOJ9ajrPFLbSEZYPmiQstz27+h59KRqCoWJUeaVy5bg4b7I/CDE1LW+IbSoey5x5SCrKRAJgbx+narFe0QQ4KwxMFnk8SQTEjnjGKmNVZ8oIRgvBLAyORB5xP5GgEhtFZFgwwMyEHAME+b0NROutgFXFxww4NreAOMbQc46+mKhq76OZLKPVWTzRGM4mP070RoPFLAOzfLZggoABE7ZG0+mZ+zQHH+O+z9u8HvWTttpbO0LbuSWWDtKlcCOs/KuIVgVkYPXnvH869m1S7iArhQSDG4HcFMiZBGQW+M5rzHx32Wvaebnka1MCCZGcSIx0Hx70ydB7D+NW2V0uMQ0TMTgcXNvJIGD1IPxjf1KFTJ55kE56gyehB6c15WpZG3LG5fMvXpHbPJEdjXoXsr4n/aLQBkGdq8Haw/3ecx1We8dcI5WosNx17RwPT51XsxkDjr/p8P04gRJ7cGQcfl8fXJGKcWzONsHqT/AFmpNDw67BNu6fIcLiQRwUjvx0PA+ehb0CorLaJRWPVCR6GRGcnJrMYblK988/Qj1/171bo77nyNEhhBURKEGWJjA69DTJdc8Htly+5Q+Y8u0ECAc9Z7xI3da5j2l8LuhJDpcgyEDSxBIGAV+1hcDsa7BdGEZSrlhwQ127GQZOSQOPQY6Vn6my5cydhgEEtMAEMwyDAnPaVph5qjMrSQVIbqDEg8Hd60LrtYXJwoyMKqKJgAmBjPfrNeleL6Qt/dk7kvfbZfdsxbI3RAyMCccc15n4voW091rdwHcPskY3DMNHMEfnil4RYrVgTBb6Z+B9M4q1tSQRLNHETPHUD5flQlm4hWBgxyBM9OO3+lD3XMicx8vnUeQ0b7Egx8ZP0oNN3J/mevb+him1V8lZnPWR/U4H5VG3d3DDZHEmAT6inoDk1Z7E/Q/rx8KVZisp6E/CAPlmlRohdnVEnbPBj51at/JjEZHrHpHFQseHXNqk84cgzMHIz0xJoj+wvMgT2+RHT4kfWnxVo5ufADmPiP9KmCxGIMdCSD8KGbRXhkgSfX+LaBkYyKP8H8GutdKXFuKVT3gXbDQeu14lftZ/hx3o4npRodO111tqDJbJHMdYnHE12HhXglpXJh9tsyzuywOw8uWaeB3FP4D4YPee8ggBMtcU7VBAaQFedxECD3IgZrY8Qd7sC2AttTATcgIPEsuCXM8+kU9SCQPrdSHhFXZaT7KTkmcs2csZPwmoXVS0hu3V3AAtbtyQXiPM08IJHx445npNAyQ962TJhLRkM3Ml+uwdeZg9OR72nuXHZr8hnABGVCgtAAB4Xjv+tBh9Tr3uqWYAMQpOCCxLIR9NsRxFTVgrkx57kHaCQMgCZiOhPFA6nxArr100IbTL5yd07thuSGmOijipeIW724OfdHeTA3XzAjsHAwAPrR5PwOXwq3cBAa5vIBZzv45MT37dADWho/DrKwpslj/wDY4Uz6mWmPl0oPT6S7tH/xDgxFxv1bFBrcvEwPdKo82Uz6c1SWuuhs2o92gboWYgY5xuHMjtU7y6e4JuNa3CYAcY5/n6dB2rlte11V3F7f4Y93b6yTyvofrQ+k96qbg6rMxCW8wY5AHX9KA6e+PehVFyzCkDaryADAXoJ6CP3rR1vh24+W7akeV12gAGB/Fgxn61jezWl8rtcuEgnB3FYgDMKRJrfvqhMB4DEE/wB4TzkTLZIzSpwT4Xpwh/vLyGRtIH4SI5nBxTWDZERcgKeCRlTJjPbj4CgNToS25Rd3GSqww3dSoAnMxE5rOs+HX9ygi9BI/D+fk70g6Zr4ZhFy2QG53cmRPAMzPHTdRNmxbKf3htkAwG8pBEDymRHauWvWCDl8kTtnK5ypycgCrbRuAe797AaQMrGQSMQQf/NMNi+LDJttvbBnjeok8rMCZyYnvUdPZsqVG+1cJMEbsGeVysE/61zB8C1KmUVjuwPKozz+HOPhRJbaxkqByRFswexkGD/rQHQ2tNppEbSFLEEoikHv0n0xQPjlwXrN62LKksp2kGTKwQANs8/1kTkjSNcL7LgBIJEe7JORggA9+I6CiNL4Tetvuu3CVmZCIACYUHKfCfQH0ph5ze072mi4jrOFlXUEdwTz0onwHxW5prxZZ2N5XEkyPxD+JeQfj6103tzpv7m35zcKsVLQo5z91RIx8K433RODOev70E9dsv7xQSQTAYkAxcB4cEDE5n1+JArnaw3cHjBxOMHviuV9hvHWRlsXJCMTsYxCueVJIwrfkfiTXc6uwbbGV54OcZEr9f1HeppygntRGSRPr+39TUVuMBgiIMTwPXPA7/XGZIU8jPee3pJNDm9BYKMdzzkeo7CkbU8M23VIZGDCFcbs46EFuOnHepXvDLm/er7R6i2SJEESUkiY69ayNHdM7R5WaVVjniQBkdMEdwCOgnV/sZ5N5QeYIT88djzVEtGjwZLyw42Lgn7QwmRPbvioWfDHWQSGTpCKD6SCD88dfSsnxMX0IYOrKxAO22zsszO4pcjj4Go6s6hhh06QAXGSDiRcEYJ57A9oA5b/AGj+zhCrqkyUAF5Qm0AA4uAAYAnM9CDMCuAu6lSJET+Xqc17A51UBWKbGO0yrtJiCpIvEEEt1EZyKo1PszauK6FNKA4K7hZVbi4ADAhwQw5+M0rE2PGTqPMZ4M4E1PapBIxGTx+XFNqvD3tXHt3AAyNtJGRPcEciII9DVI7Uy0IssCPMcz3H86aqJjg/pSpHp7pe9kkdSBftyVidyx1AkRx5jTW/ZQiN2qs8zhY6gn73GBz2qsN60t57fkK5fWrWa+gnUey6MGnUIASzwixBJJIB3YXPFZng+iu3dOWu+697bA2tL+YJuFskLGQTPP3jxNGqz9Afof3qY1D9SR9f3qp1qe4lpdHqtRZtNdO7hmWLgBYNnbMlRCwKIt+FOjFlsS0QCNxKj7ygsOpk8daG/tj9Xb6t+9MdQT95vq1K9Wl2UXfCdRKFhcXbt43cKI2gz5QfSld0d0GfdsWHUgsYz95hjk5masa834n/AM7fvTprLg/3j/52qfUv1/ouzKHgAL+9ayS4nJFw4yBw0Hymi9PZFudltFnn+7udPi/FaVvxRx99/qT+tWjxq53b5k0ud+6/wLpztzSqCMoJaco5Pfq/ertbpBfILnftP4H5+TVvDx+72/L9zS/9evdI+f8A5pc791/YtRz1nwnZOxdpxkWrk4mM7vU0Lq/ALl1y21GOP93dnAgSQ1dSfHr3dfoKrbxy8fvAfJP2onUs/wBr+w7MnSeGXbW0i2ojMC2efXvRbXL/AFEf4FE9eo71a3jN3q4H+FP2ph4ve/8AsP0X+QpXqW/7Udg925f3o3mG0NkLbGZWPu+lO+qvE5uPP+AfotEDxW/0f9P2qJ8Tvnlz+X7VNz/VS/KoOquzPvW/L+QqD39SeL3/ADGiW8RufiP5f9tQ/tt38R/4Y/Sjl+qjWIa9qdSQAbzcq3LfdYN/KpDV3uDcf/i/nVp1Vzv/AMv7U3vnPJ/5aOXzRxxP/aL0Zu3PzH86qa7dP37v59fnU2vN/QH7VFbj9MfQfyo3809YhtZbe4hS41xlPQiRPQwTzQb+C2Tyh/yAfyrZbVXfx/kh/wCmonVXPxn/AC2/020cvmlrFlL4JaHCt+n5HFbZ8Xv+7VNwKqAJYKWMYEmJNQXXXh9+f8Fv/tqY11zrsPxRf2p8791GoGOquc7zPfA/UVbZ1Jzv3MSZJDqDxH4TFWtrW/g/yLVJvH+D5rP88Uc791PsLGqsldre/A9HT6ztBmjn8WtEDz6gH+H3Y+sLBrCbPKp8gV/Q1HYOgH1b9ZqvUv1PcafiHubyhTe1AAZXG/MFeCNoMH96dNsAf2xwR0Ft4xxGP5VlTHb6n96iQO/5ij1fn+xuNcGeNXxMb7ZH/SarZWJ//qSe/wAfjbrK6+UqPn+1P7w8En5E0vV+f5pbxV+IezaXW3XGsux67lUnJOYjueaBb2HtZgqPhet4+prSlv4vzpt7Djd/xUet80flZv8A7CXuf/0tH+dKtP393v8A81Kj1vmj8op7WPtH8v2qoL6n8qVKoz7XsWREH8TfWo/M/U0qVRtJpqSsf6ilSpA7Mf6ioveNKlTCgak+lJrxz6UqVAQbVN3q5bxp6VSIa7qCKoOqaelKlTFFWXnmrGFPSooOLQpFKVKqxipC2eppqelU0qanApUqYnlIJ8abbSpU16OyVBjFKlSqar958Kff6ClSqUbWLTn+sClSoijhaRWmpUwVMR/WaelTCmc05XrSpUQzqPX9KW80qVAOWNKlSoN//9k="/>
          <p:cNvSpPr>
            <a:spLocks noChangeAspect="1" noChangeArrowheads="1"/>
          </p:cNvSpPr>
          <p:nvPr/>
        </p:nvSpPr>
        <p:spPr bwMode="auto">
          <a:xfrm>
            <a:off x="3640931" y="-108347"/>
            <a:ext cx="228600" cy="2286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en-GB" sz="1350"/>
          </a:p>
        </p:txBody>
      </p:sp>
      <p:grpSp>
        <p:nvGrpSpPr>
          <p:cNvPr id="5" name="Group 4"/>
          <p:cNvGrpSpPr/>
          <p:nvPr/>
        </p:nvGrpSpPr>
        <p:grpSpPr>
          <a:xfrm>
            <a:off x="318170" y="1389166"/>
            <a:ext cx="1143000" cy="1254920"/>
            <a:chOff x="3527394" y="735812"/>
            <a:chExt cx="1143000" cy="1254920"/>
          </a:xfrm>
        </p:grpSpPr>
        <p:sp>
          <p:nvSpPr>
            <p:cNvPr id="6" name="Title 1"/>
            <p:cNvSpPr txBox="1">
              <a:spLocks/>
            </p:cNvSpPr>
            <p:nvPr/>
          </p:nvSpPr>
          <p:spPr>
            <a:xfrm>
              <a:off x="3527394" y="1419232"/>
              <a:ext cx="1143000" cy="571500"/>
            </a:xfrm>
            <a:prstGeom prst="rect">
              <a:avLst/>
            </a:prstGeom>
          </p:spPr>
          <p:txBody>
            <a:bodyPr vert="horz" lIns="68580" tIns="34290" rIns="68580" bIns="34290" rtlCol="0" anchor="ctr">
              <a:normAutofit lnSpcReduction="10000"/>
            </a:bodyPr>
            <a:lstStyle>
              <a:lvl1pPr algn="ctr" defTabSz="914400" rtl="0" eaLnBrk="1" latinLnBrk="0" hangingPunct="1">
                <a:spcBef>
                  <a:spcPct val="0"/>
                </a:spcBef>
                <a:buNone/>
                <a:defRPr sz="44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r>
                <a:rPr lang="en-GB" sz="900" dirty="0">
                  <a:latin typeface="Comic Sans MS" pitchFamily="66" charset="0"/>
                </a:rPr>
                <a:t>AD 250 to </a:t>
              </a:r>
              <a:r>
                <a:rPr lang="en-GB" sz="900" dirty="0">
                  <a:latin typeface="Comic Sans MS" pitchFamily="66" charset="0"/>
                </a:rPr>
                <a:t>900 </a:t>
              </a:r>
            </a:p>
            <a:p>
              <a:r>
                <a:rPr lang="en-GB" sz="900" dirty="0">
                  <a:latin typeface="Comic Sans MS" pitchFamily="66" charset="0"/>
                </a:rPr>
                <a:t>Classic </a:t>
              </a:r>
              <a:r>
                <a:rPr lang="en-GB" sz="900" dirty="0">
                  <a:latin typeface="Comic Sans MS" pitchFamily="66" charset="0"/>
                </a:rPr>
                <a:t>Maya era: Maya power at its greatest</a:t>
              </a:r>
            </a:p>
          </p:txBody>
        </p:sp>
        <p:grpSp>
          <p:nvGrpSpPr>
            <p:cNvPr id="2" name="Group 1"/>
            <p:cNvGrpSpPr/>
            <p:nvPr/>
          </p:nvGrpSpPr>
          <p:grpSpPr>
            <a:xfrm>
              <a:off x="3584544" y="735812"/>
              <a:ext cx="1028700" cy="1254920"/>
              <a:chOff x="3584544" y="735812"/>
              <a:chExt cx="1028700" cy="1254920"/>
            </a:xfrm>
          </p:grpSpPr>
          <p:sp>
            <p:nvSpPr>
              <p:cNvPr id="7" name="Rectangle 6"/>
              <p:cNvSpPr/>
              <p:nvPr/>
            </p:nvSpPr>
            <p:spPr>
              <a:xfrm>
                <a:off x="3584544" y="735812"/>
                <a:ext cx="1028700" cy="1254920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350"/>
              </a:p>
            </p:txBody>
          </p:sp>
          <p:pic>
            <p:nvPicPr>
              <p:cNvPr id="1042" name="Picture 18" descr="http://upload.wikimedia.org/wikipedia/commons/thumb/5/51/Chichen_Itza_3.jpg/1280px-Chichen_Itza_3.jpg"/>
              <p:cNvPicPr>
                <a:picLocks noChangeAspect="1" noChangeArrowheads="1"/>
              </p:cNvPicPr>
              <p:nvPr/>
            </p:nvPicPr>
            <p:blipFill>
              <a:blip r:embed="rId10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640931" y="836712"/>
                <a:ext cx="918000" cy="488407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</p:grpSp>
      <p:grpSp>
        <p:nvGrpSpPr>
          <p:cNvPr id="11" name="Group 10"/>
          <p:cNvGrpSpPr/>
          <p:nvPr/>
        </p:nvGrpSpPr>
        <p:grpSpPr>
          <a:xfrm>
            <a:off x="9139507" y="3340073"/>
            <a:ext cx="1296000" cy="1316832"/>
            <a:chOff x="6026109" y="733431"/>
            <a:chExt cx="1296000" cy="1316832"/>
          </a:xfrm>
        </p:grpSpPr>
        <p:sp>
          <p:nvSpPr>
            <p:cNvPr id="12" name="Title 1"/>
            <p:cNvSpPr txBox="1">
              <a:spLocks/>
            </p:cNvSpPr>
            <p:nvPr/>
          </p:nvSpPr>
          <p:spPr>
            <a:xfrm>
              <a:off x="6026109" y="1419232"/>
              <a:ext cx="1296000" cy="631031"/>
            </a:xfrm>
            <a:prstGeom prst="rect">
              <a:avLst/>
            </a:prstGeom>
          </p:spPr>
          <p:txBody>
            <a:bodyPr vert="horz" lIns="68580" tIns="34290" rIns="68580" bIns="34290" rtlCol="0" anchor="ctr">
              <a:normAutofit/>
            </a:bodyPr>
            <a:lstStyle>
              <a:lvl1pPr algn="ctr" defTabSz="914400" rtl="0" eaLnBrk="1" latinLnBrk="0" hangingPunct="1">
                <a:spcBef>
                  <a:spcPct val="0"/>
                </a:spcBef>
                <a:buNone/>
                <a:defRPr sz="44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r>
                <a:rPr lang="en-GB" sz="863" dirty="0">
                  <a:latin typeface="Comic Sans MS" pitchFamily="66" charset="0"/>
                </a:rPr>
                <a:t>AD 790 </a:t>
              </a:r>
            </a:p>
            <a:p>
              <a:r>
                <a:rPr lang="en-GB" sz="863" dirty="0">
                  <a:latin typeface="Comic Sans MS" pitchFamily="66" charset="0"/>
                </a:rPr>
                <a:t>Maya </a:t>
              </a:r>
              <a:r>
                <a:rPr lang="en-GB" sz="863" dirty="0">
                  <a:latin typeface="Comic Sans MS" pitchFamily="66" charset="0"/>
                </a:rPr>
                <a:t>wall-paintings in palace in Bonampak</a:t>
              </a:r>
              <a:endParaRPr lang="en-GB" sz="863" dirty="0">
                <a:latin typeface="Comic Sans MS" pitchFamily="66" charset="0"/>
              </a:endParaRPr>
            </a:p>
          </p:txBody>
        </p:sp>
        <p:sp>
          <p:nvSpPr>
            <p:cNvPr id="13" name="Rectangle 12"/>
            <p:cNvSpPr/>
            <p:nvPr/>
          </p:nvSpPr>
          <p:spPr>
            <a:xfrm>
              <a:off x="6083259" y="733431"/>
              <a:ext cx="1200150" cy="1254920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350"/>
            </a:p>
          </p:txBody>
        </p:sp>
        <p:pic>
          <p:nvPicPr>
            <p:cNvPr id="1044" name="Picture 20" descr="http://upload.wikimedia.org/wikipedia/commons/thumb/d/d7/Bonampak_painting.jpg/1024px-Bonampak_painting.jpg"/>
            <p:cNvPicPr>
              <a:picLocks noChangeAspect="1" noChangeArrowheads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51317" y="782706"/>
              <a:ext cx="918000" cy="6885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31" name="Group 30"/>
          <p:cNvGrpSpPr/>
          <p:nvPr/>
        </p:nvGrpSpPr>
        <p:grpSpPr>
          <a:xfrm>
            <a:off x="2199732" y="1490066"/>
            <a:ext cx="1269000" cy="1254920"/>
            <a:chOff x="4070916" y="3701104"/>
            <a:chExt cx="1269000" cy="1254920"/>
          </a:xfrm>
        </p:grpSpPr>
        <p:sp>
          <p:nvSpPr>
            <p:cNvPr id="37" name="Rectangle 36"/>
            <p:cNvSpPr/>
            <p:nvPr/>
          </p:nvSpPr>
          <p:spPr>
            <a:xfrm>
              <a:off x="4109260" y="3701104"/>
              <a:ext cx="1161000" cy="1254920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900"/>
            </a:p>
          </p:txBody>
        </p:sp>
        <p:pic>
          <p:nvPicPr>
            <p:cNvPr id="46" name="Picture 10" descr="http://upload.wikimedia.org/wikipedia/commons/thumb/1/14/Palenque_ruins_web.jpg/1024px-Palenque_ruins_web.jpg"/>
            <p:cNvPicPr>
              <a:picLocks noChangeAspect="1" noChangeArrowheads="1"/>
            </p:cNvPicPr>
            <p:nvPr/>
          </p:nvPicPr>
          <p:blipFill>
            <a:blip r:embed="rId1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313892" y="3754414"/>
              <a:ext cx="810000" cy="53868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9" name="Title 1"/>
            <p:cNvSpPr txBox="1">
              <a:spLocks/>
            </p:cNvSpPr>
            <p:nvPr/>
          </p:nvSpPr>
          <p:spPr>
            <a:xfrm>
              <a:off x="4070916" y="4293097"/>
              <a:ext cx="1269000" cy="631031"/>
            </a:xfrm>
            <a:prstGeom prst="rect">
              <a:avLst/>
            </a:prstGeom>
          </p:spPr>
          <p:txBody>
            <a:bodyPr vert="horz" lIns="68580" tIns="34290" rIns="68580" bIns="34290" rtlCol="0" anchor="ctr">
              <a:normAutofit/>
            </a:bodyPr>
            <a:lstStyle>
              <a:lvl1pPr algn="ctr" defTabSz="914400" rtl="0" eaLnBrk="1" latinLnBrk="0" hangingPunct="1">
                <a:spcBef>
                  <a:spcPct val="0"/>
                </a:spcBef>
                <a:buNone/>
                <a:defRPr sz="44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r>
                <a:rPr lang="en-GB" sz="863" dirty="0">
                  <a:latin typeface="Comic Sans MS" pitchFamily="66" charset="0"/>
                </a:rPr>
                <a:t>AD 850 to </a:t>
              </a:r>
              <a:r>
                <a:rPr lang="en-GB" sz="863" dirty="0">
                  <a:latin typeface="Comic Sans MS" pitchFamily="66" charset="0"/>
                </a:rPr>
                <a:t>900</a:t>
              </a:r>
            </a:p>
            <a:p>
              <a:r>
                <a:rPr lang="en-GB" sz="863" dirty="0">
                  <a:latin typeface="Comic Sans MS" pitchFamily="66" charset="0"/>
                </a:rPr>
                <a:t>Maya </a:t>
              </a:r>
              <a:r>
                <a:rPr lang="en-GB" sz="863" dirty="0">
                  <a:latin typeface="Comic Sans MS" pitchFamily="66" charset="0"/>
                </a:rPr>
                <a:t>power declines: cities and temples deserted</a:t>
              </a:r>
              <a:endParaRPr lang="en-GB" sz="863" dirty="0">
                <a:latin typeface="Comic Sans MS" pitchFamily="66" charset="0"/>
              </a:endParaRPr>
            </a:p>
          </p:txBody>
        </p:sp>
      </p:grpSp>
      <p:grpSp>
        <p:nvGrpSpPr>
          <p:cNvPr id="14" name="Group 13"/>
          <p:cNvGrpSpPr/>
          <p:nvPr/>
        </p:nvGrpSpPr>
        <p:grpSpPr>
          <a:xfrm>
            <a:off x="1144625" y="3086359"/>
            <a:ext cx="1143000" cy="1264439"/>
            <a:chOff x="3527394" y="2164561"/>
            <a:chExt cx="1143000" cy="1264439"/>
          </a:xfrm>
        </p:grpSpPr>
        <p:sp>
          <p:nvSpPr>
            <p:cNvPr id="21" name="Title 1"/>
            <p:cNvSpPr txBox="1">
              <a:spLocks/>
            </p:cNvSpPr>
            <p:nvPr/>
          </p:nvSpPr>
          <p:spPr>
            <a:xfrm>
              <a:off x="3527394" y="2977014"/>
              <a:ext cx="1143000" cy="451986"/>
            </a:xfrm>
            <a:prstGeom prst="rect">
              <a:avLst/>
            </a:prstGeom>
          </p:spPr>
          <p:txBody>
            <a:bodyPr vert="horz" lIns="68580" tIns="34290" rIns="68580" bIns="34290" rtlCol="0" anchor="ctr">
              <a:noAutofit/>
            </a:bodyPr>
            <a:lstStyle>
              <a:lvl1pPr algn="ctr" defTabSz="914400" rtl="0" eaLnBrk="1" latinLnBrk="0" hangingPunct="1">
                <a:spcBef>
                  <a:spcPct val="0"/>
                </a:spcBef>
                <a:buNone/>
                <a:defRPr sz="44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r>
                <a:rPr lang="en-GB" sz="825" dirty="0">
                  <a:latin typeface="Comic Sans MS" pitchFamily="66" charset="0"/>
                </a:rPr>
                <a:t>AD </a:t>
              </a:r>
              <a:r>
                <a:rPr lang="en-GB" sz="825" dirty="0">
                  <a:latin typeface="Comic Sans MS" pitchFamily="66" charset="0"/>
                </a:rPr>
                <a:t>1532</a:t>
              </a:r>
            </a:p>
            <a:p>
              <a:r>
                <a:rPr lang="en-GB" sz="825" dirty="0">
                  <a:latin typeface="Comic Sans MS" pitchFamily="66" charset="0"/>
                </a:rPr>
                <a:t>Spaniards </a:t>
              </a:r>
              <a:r>
                <a:rPr lang="en-GB" sz="825" dirty="0">
                  <a:latin typeface="Comic Sans MS" pitchFamily="66" charset="0"/>
                </a:rPr>
                <a:t>begin to conquer </a:t>
              </a:r>
              <a:r>
                <a:rPr lang="en-GB" sz="825" dirty="0">
                  <a:latin typeface="Comic Sans MS" pitchFamily="66" charset="0"/>
                </a:rPr>
                <a:t>Maya </a:t>
              </a:r>
              <a:r>
                <a:rPr lang="en-GB" sz="825" dirty="0">
                  <a:latin typeface="Comic Sans MS" pitchFamily="66" charset="0"/>
                </a:rPr>
                <a:t>cities</a:t>
              </a:r>
              <a:endParaRPr lang="en-GB" sz="825" dirty="0">
                <a:latin typeface="Comic Sans MS" pitchFamily="66" charset="0"/>
              </a:endParaRPr>
            </a:p>
          </p:txBody>
        </p:sp>
        <p:sp>
          <p:nvSpPr>
            <p:cNvPr id="22" name="Rectangle 21"/>
            <p:cNvSpPr/>
            <p:nvPr/>
          </p:nvSpPr>
          <p:spPr>
            <a:xfrm>
              <a:off x="3584544" y="2164561"/>
              <a:ext cx="1028700" cy="1254920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900"/>
            </a:p>
          </p:txBody>
        </p:sp>
        <p:pic>
          <p:nvPicPr>
            <p:cNvPr id="1046" name="Picture 22" descr="http://upload.wikimedia.org/wikipedia/commons/thumb/b/b6/ROHM_D201_The_conquistadors_enter_tenochtitlan_to_the_sounds_of_martial_music.jpg/640px-ROHM_D201_The_conquistadors_enter_tenochtitlan_to_the_sounds_of_martial_music.jpg"/>
            <p:cNvPicPr>
              <a:picLocks noChangeAspect="1" noChangeArrowheads="1"/>
            </p:cNvPicPr>
            <p:nvPr/>
          </p:nvPicPr>
          <p:blipFill>
            <a:blip r:embed="rId1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894173" y="2217835"/>
              <a:ext cx="540000" cy="72108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cxnSp>
        <p:nvCxnSpPr>
          <p:cNvPr id="50" name="Straight Connector 49"/>
          <p:cNvCxnSpPr/>
          <p:nvPr/>
        </p:nvCxnSpPr>
        <p:spPr>
          <a:xfrm>
            <a:off x="128789" y="2897471"/>
            <a:ext cx="11950436" cy="6261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Title 1"/>
          <p:cNvSpPr txBox="1">
            <a:spLocks/>
          </p:cNvSpPr>
          <p:nvPr/>
        </p:nvSpPr>
        <p:spPr>
          <a:xfrm>
            <a:off x="128789" y="-357278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4800" b="1" dirty="0" smtClean="0"/>
              <a:t>TASK 2</a:t>
            </a:r>
            <a:endParaRPr lang="en-GB" sz="4800" b="1" dirty="0"/>
          </a:p>
        </p:txBody>
      </p:sp>
    </p:spTree>
    <p:extLst>
      <p:ext uri="{BB962C8B-B14F-4D97-AF65-F5344CB8AC3E}">
        <p14:creationId xmlns:p14="http://schemas.microsoft.com/office/powerpoint/2010/main" val="17054710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130</TotalTime>
  <Words>242</Words>
  <Application>Microsoft Office PowerPoint</Application>
  <PresentationFormat>Widescreen</PresentationFormat>
  <Paragraphs>54</Paragraphs>
  <Slides>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Comic Sans MS</vt:lpstr>
      <vt:lpstr>Office Theme</vt:lpstr>
      <vt:lpstr>W/C    5th October 2020  LO: To arrange events from Ancient Maya in chronological order. </vt:lpstr>
      <vt:lpstr>PowerPoint Presentation</vt:lpstr>
      <vt:lpstr>PowerPoint Presentation</vt:lpstr>
      <vt:lpstr>TASK 1  Choose at least 5 key events in your life and make a timeline.  CHALLENGE: Try to use a scale – i.e 5cm=1 year</vt:lpstr>
      <vt:lpstr>Order Events from Ancient Maya on a Timeline  Cut and paste or ,move the events along the timeline into the correct order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Philip Monaghan</dc:creator>
  <cp:lastModifiedBy>Mrs D Monaghan</cp:lastModifiedBy>
  <cp:revision>17</cp:revision>
  <dcterms:created xsi:type="dcterms:W3CDTF">2019-09-30T20:02:02Z</dcterms:created>
  <dcterms:modified xsi:type="dcterms:W3CDTF">2020-10-02T09:08:57Z</dcterms:modified>
</cp:coreProperties>
</file>